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.xml" ContentType="application/vnd.openxmlformats-officedocument.presentationml.tags+xml"/>
  <Override PartName="/ppt/notesSlides/notesSlide33.xml" ContentType="application/vnd.openxmlformats-officedocument.presentationml.notesSlide+xml"/>
  <Override PartName="/ppt/tags/tag2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3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77" r:id="rId2"/>
  </p:sldMasterIdLst>
  <p:notesMasterIdLst>
    <p:notesMasterId r:id="rId58"/>
  </p:notesMasterIdLst>
  <p:sldIdLst>
    <p:sldId id="403" r:id="rId3"/>
    <p:sldId id="405" r:id="rId4"/>
    <p:sldId id="381" r:id="rId5"/>
    <p:sldId id="311" r:id="rId6"/>
    <p:sldId id="382" r:id="rId7"/>
    <p:sldId id="378" r:id="rId8"/>
    <p:sldId id="314" r:id="rId9"/>
    <p:sldId id="315" r:id="rId10"/>
    <p:sldId id="316" r:id="rId11"/>
    <p:sldId id="317" r:id="rId12"/>
    <p:sldId id="318" r:id="rId13"/>
    <p:sldId id="394" r:id="rId14"/>
    <p:sldId id="356" r:id="rId15"/>
    <p:sldId id="357" r:id="rId16"/>
    <p:sldId id="322" r:id="rId17"/>
    <p:sldId id="359" r:id="rId18"/>
    <p:sldId id="397" r:id="rId19"/>
    <p:sldId id="323" r:id="rId20"/>
    <p:sldId id="406" r:id="rId21"/>
    <p:sldId id="409" r:id="rId22"/>
    <p:sldId id="327" r:id="rId23"/>
    <p:sldId id="328" r:id="rId24"/>
    <p:sldId id="330" r:id="rId25"/>
    <p:sldId id="331" r:id="rId26"/>
    <p:sldId id="332" r:id="rId27"/>
    <p:sldId id="333" r:id="rId28"/>
    <p:sldId id="398" r:id="rId29"/>
    <p:sldId id="361" r:id="rId30"/>
    <p:sldId id="334" r:id="rId31"/>
    <p:sldId id="395" r:id="rId32"/>
    <p:sldId id="396" r:id="rId33"/>
    <p:sldId id="412" r:id="rId34"/>
    <p:sldId id="413" r:id="rId35"/>
    <p:sldId id="371" r:id="rId36"/>
    <p:sldId id="400" r:id="rId37"/>
    <p:sldId id="401" r:id="rId38"/>
    <p:sldId id="335" r:id="rId39"/>
    <p:sldId id="362" r:id="rId40"/>
    <p:sldId id="308" r:id="rId41"/>
    <p:sldId id="393" r:id="rId42"/>
    <p:sldId id="383" r:id="rId43"/>
    <p:sldId id="414" r:id="rId44"/>
    <p:sldId id="392" r:id="rId45"/>
    <p:sldId id="419" r:id="rId46"/>
    <p:sldId id="385" r:id="rId47"/>
    <p:sldId id="415" r:id="rId48"/>
    <p:sldId id="388" r:id="rId49"/>
    <p:sldId id="416" r:id="rId50"/>
    <p:sldId id="390" r:id="rId51"/>
    <p:sldId id="417" r:id="rId52"/>
    <p:sldId id="391" r:id="rId53"/>
    <p:sldId id="418" r:id="rId54"/>
    <p:sldId id="387" r:id="rId55"/>
    <p:sldId id="420" r:id="rId56"/>
    <p:sldId id="404" r:id="rId57"/>
  </p:sldIdLst>
  <p:sldSz cx="9144000" cy="6858000" type="screen4x3"/>
  <p:notesSz cx="6735763" cy="986948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88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0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301" initials="3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7DB"/>
    <a:srgbClr val="DFFCD6"/>
    <a:srgbClr val="6B1F1F"/>
    <a:srgbClr val="009242"/>
    <a:srgbClr val="D2F0FE"/>
    <a:srgbClr val="CEEAB0"/>
    <a:srgbClr val="8E6A36"/>
    <a:srgbClr val="FF6600"/>
    <a:srgbClr val="7E7946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79102" autoAdjust="0"/>
  </p:normalViewPr>
  <p:slideViewPr>
    <p:cSldViewPr>
      <p:cViewPr varScale="1">
        <p:scale>
          <a:sx n="76" d="100"/>
          <a:sy n="76" d="100"/>
        </p:scale>
        <p:origin x="665" y="73"/>
      </p:cViewPr>
      <p:guideLst>
        <p:guide orient="horz" pos="1888"/>
        <p:guide pos="2880"/>
        <p:guide orient="horz" pos="2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4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8CC3EBC6-1876-430C-BB2B-06A4BD09B7E6}" type="datetimeFigureOut">
              <a:rPr lang="zh-TW" altLang="en-US"/>
              <a:pPr>
                <a:defRPr/>
              </a:pPr>
              <a:t>2020/8/24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E22E8589-C884-4E32-A463-9421C173841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9740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utri.jtf.org.tw/index.php?idd=23&amp;aid=3&amp;bid=203&amp;cid=3195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utri.jtf.org.tw/index.php?idd=23&amp;aid=4&amp;bid=284&amp;cid=916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nutri.jtf.org.tw/index.php?idd=23&amp;aid=4&amp;bid=284&amp;cid=916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ubZMSYM2pE&amp;list=PLZGmuFuk0pSNDbzV1toEZslr3vq_GiReU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shvMd47Hyf8" TargetMode="External"/><Relationship Id="rId4" Type="http://schemas.openxmlformats.org/officeDocument/2006/relationships/hyperlink" Target="https://www.youtube.com/watch?v=Zwh5YhITPFI" TargetMode="Externa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pa.gov.tw/Pages/Detail.aspx?nodeid=1622&amp;pid=9514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pa.gov.tw/Pages/EBook.aspx?nodeid=3821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黃金比例</a:t>
            </a:r>
            <a:r>
              <a:rPr lang="en-US" altLang="zh-TW" dirty="0"/>
              <a:t>221</a:t>
            </a:r>
            <a:r>
              <a:rPr lang="zh-TW" altLang="en-US" dirty="0"/>
              <a:t>以我的餐盤建議量為依據，發展成學童好記</a:t>
            </a:r>
            <a:r>
              <a:rPr lang="en-US" altLang="zh-TW" dirty="0"/>
              <a:t>6</a:t>
            </a:r>
            <a:r>
              <a:rPr lang="zh-TW" altLang="en-US" dirty="0"/>
              <a:t>大類飲食口訣。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參考資料：董氏基金會食品營養特區</a:t>
            </a:r>
            <a:r>
              <a:rPr lang="en-US" altLang="zh-TW" dirty="0"/>
              <a:t>-</a:t>
            </a:r>
          </a:p>
          <a:p>
            <a:r>
              <a:rPr lang="zh-TW" altLang="en-US" dirty="0"/>
              <a:t>飲食黃金比例</a:t>
            </a:r>
            <a:r>
              <a:rPr lang="en-US" altLang="zh-TW" dirty="0"/>
              <a:t>221 </a:t>
            </a:r>
            <a:r>
              <a:rPr lang="zh-TW" altLang="en-US" dirty="0"/>
              <a:t>讓你健康吃一餐：</a:t>
            </a:r>
            <a:r>
              <a:rPr lang="en-US" altLang="zh-TW" dirty="0">
                <a:hlinkClick r:id="rId3"/>
              </a:rPr>
              <a:t>https://nutri.jtf.org.tw/index.php?idd=23&amp;aid=3&amp;bid=203&amp;cid=3195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9108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41363"/>
            <a:ext cx="4930775" cy="3698875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7888"/>
            <a:ext cx="4938713" cy="4440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8" tIns="46029" rIns="92058" bIns="46029"/>
          <a:lstStyle/>
          <a:p>
            <a:r>
              <a:rPr lang="zh-TW" altLang="en-US" dirty="0"/>
              <a:t>了解自己平常攝取的飯菜肉量後，</a:t>
            </a:r>
            <a:endParaRPr lang="en-US" altLang="zh-TW" dirty="0"/>
          </a:p>
          <a:p>
            <a:r>
              <a:rPr lang="zh-TW" altLang="en-US" dirty="0"/>
              <a:t>詢問學生覺得自己這樣吃是否均衡，有沒有不足或超量，並提醒：</a:t>
            </a:r>
            <a:endParaRPr lang="en-US" altLang="zh-TW" dirty="0"/>
          </a:p>
          <a:p>
            <a:r>
              <a:rPr lang="en-US" altLang="zh-TW" dirty="0"/>
              <a:t>1.</a:t>
            </a:r>
            <a:r>
              <a:rPr lang="zh-TW" altLang="en-US" dirty="0"/>
              <a:t>每個人體內都有個飲食金字塔，評估自己是否吃得均衡</a:t>
            </a:r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2.</a:t>
            </a:r>
            <a:r>
              <a:rPr lang="zh-TW" altLang="en-US" dirty="0"/>
              <a:t>如果飲食不均衡的話，金字塔就會歪七扭八的，身體可能就會不健康～</a:t>
            </a:r>
          </a:p>
        </p:txBody>
      </p:sp>
    </p:spTree>
    <p:extLst>
      <p:ext uri="{BB962C8B-B14F-4D97-AF65-F5344CB8AC3E}">
        <p14:creationId xmlns:p14="http://schemas.microsoft.com/office/powerpoint/2010/main" val="2754321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建議給中高年級使用</a:t>
            </a:r>
            <a:r>
              <a:rPr lang="en-US" altLang="zh-TW" dirty="0"/>
              <a:t>)</a:t>
            </a:r>
            <a:br>
              <a:rPr lang="en-US" altLang="zh-TW" dirty="0"/>
            </a:br>
            <a:r>
              <a:rPr lang="zh-TW" altLang="en-US" dirty="0"/>
              <a:t>現在就讓我們來做一個簡單的小測驗，看看大家的飲食習慣如何</a:t>
            </a:r>
            <a:endParaRPr lang="en-US" altLang="zh-TW" dirty="0"/>
          </a:p>
          <a:p>
            <a:r>
              <a:rPr lang="zh-TW" altLang="en-US" dirty="0"/>
              <a:t>請大家先起立，開始按照上面的說明，我們來做簡單的測驗喔，做完的就可以坐下</a:t>
            </a:r>
            <a:endParaRPr lang="en-US" altLang="zh-TW" dirty="0"/>
          </a:p>
          <a:p>
            <a:r>
              <a:rPr lang="en-US" altLang="zh-TW" dirty="0"/>
              <a:t>(</a:t>
            </a:r>
            <a:r>
              <a:rPr lang="zh-TW" altLang="en-US" dirty="0"/>
              <a:t>等全部孩子都坐下就換下一張準備說明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532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351140B-54AA-4ECD-A8C2-FAFA0071DEBF}" type="slidenum">
              <a:rPr lang="zh-TW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6609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7FC3262-96E2-4BB4-82E3-8F3BC7C22719}" type="slidenum">
              <a:rPr lang="zh-TW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255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B6592AD-A06E-4F13-A083-38BFB33998AB}" type="slidenum">
              <a:rPr lang="zh-TW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827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每一餐記得掌握「黃金比例</a:t>
            </a:r>
            <a:r>
              <a:rPr lang="en-US" altLang="zh-TW" dirty="0"/>
              <a:t>221</a:t>
            </a:r>
            <a:r>
              <a:rPr lang="zh-TW" altLang="en-US" dirty="0"/>
              <a:t>」！</a:t>
            </a:r>
            <a:endParaRPr lang="en-US" altLang="zh-TW" dirty="0"/>
          </a:p>
          <a:p>
            <a:r>
              <a:rPr lang="zh-TW" altLang="en-US" dirty="0"/>
              <a:t>黃金比例</a:t>
            </a:r>
            <a:r>
              <a:rPr lang="en-US" altLang="zh-TW" dirty="0"/>
              <a:t>221</a:t>
            </a:r>
            <a:r>
              <a:rPr lang="zh-TW" altLang="en-US" dirty="0"/>
              <a:t>：每餐的飯、菜、肉的體積比</a:t>
            </a:r>
            <a:r>
              <a:rPr lang="en-US" altLang="zh-TW" dirty="0"/>
              <a:t>=2:2:1</a:t>
            </a:r>
          </a:p>
          <a:p>
            <a:r>
              <a:rPr lang="zh-TW" altLang="en-US" dirty="0"/>
              <a:t>飯和青菜要一樣多，豆魚蛋肉類大約吃菜的一半體積大小就好了～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5AFE0-5E70-4EB0-8C8A-26A54E2B3155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3717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若以每餐</a:t>
            </a:r>
            <a:r>
              <a:rPr lang="en-US" altLang="zh-TW" dirty="0"/>
              <a:t>750</a:t>
            </a:r>
            <a:r>
              <a:rPr lang="zh-TW" altLang="en-US" dirty="0"/>
              <a:t>大卡來計，飯和菜要各吃一碗、肉要吃半碗，這個碗的量指的是家用碗唷！</a:t>
            </a:r>
            <a:endParaRPr lang="en-US" altLang="zh-TW" dirty="0"/>
          </a:p>
          <a:p>
            <a:r>
              <a:rPr lang="zh-TW" altLang="en-US" dirty="0"/>
              <a:t>以豬後腿肉實際裝在家用飯碗內如圖。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>
                <a:latin typeface="+mn-lt"/>
              </a:rPr>
              <a:t>【</a:t>
            </a:r>
            <a:r>
              <a:rPr lang="zh-TW" altLang="en-US" dirty="0">
                <a:latin typeface="+mn-lt"/>
              </a:rPr>
              <a:t>補充資料</a:t>
            </a:r>
            <a:r>
              <a:rPr lang="en-US" altLang="zh-TW" dirty="0">
                <a:latin typeface="+mn-lt"/>
              </a:rPr>
              <a:t>】</a:t>
            </a:r>
            <a:r>
              <a:rPr lang="zh-TW" altLang="en-US" dirty="0">
                <a:latin typeface="+mn-lt"/>
              </a:rPr>
              <a:t>根據</a:t>
            </a:r>
            <a:r>
              <a:rPr lang="en-US" altLang="zh-TW" dirty="0">
                <a:latin typeface="+mn-lt"/>
              </a:rPr>
              <a:t>102</a:t>
            </a:r>
            <a:r>
              <a:rPr lang="zh-TW" altLang="en-US" dirty="0">
                <a:latin typeface="+mn-lt"/>
              </a:rPr>
              <a:t>年教育部公布之「學校午餐食物內容及營養基準」，</a:t>
            </a:r>
            <a:endParaRPr lang="en-US" altLang="zh-TW" dirty="0">
              <a:latin typeface="+mn-lt"/>
            </a:endParaRPr>
          </a:p>
          <a:p>
            <a:r>
              <a:rPr lang="zh-TW" altLang="en-US" dirty="0">
                <a:latin typeface="+mn-lt"/>
              </a:rPr>
              <a:t>國小學生</a:t>
            </a:r>
            <a:r>
              <a:rPr lang="zh-TW" altLang="en-US" b="1" u="sng" dirty="0">
                <a:latin typeface="+mn-lt"/>
              </a:rPr>
              <a:t>午、晚餐</a:t>
            </a:r>
            <a:r>
              <a:rPr lang="zh-TW" altLang="en-US" dirty="0">
                <a:latin typeface="+mn-lt"/>
              </a:rPr>
              <a:t>所需熱量如下：</a:t>
            </a:r>
            <a:endParaRPr lang="en-US" altLang="zh-TW" dirty="0">
              <a:latin typeface="+mn-lt"/>
            </a:endParaRPr>
          </a:p>
          <a:p>
            <a:r>
              <a:rPr lang="en-US" altLang="zh-TW" dirty="0">
                <a:latin typeface="+mn-lt"/>
              </a:rPr>
              <a:t>1~3</a:t>
            </a:r>
            <a:r>
              <a:rPr lang="zh-TW" altLang="en-US" dirty="0">
                <a:latin typeface="+mn-lt"/>
              </a:rPr>
              <a:t>年級攝取</a:t>
            </a:r>
            <a:r>
              <a:rPr lang="en-US" altLang="zh-TW" dirty="0">
                <a:latin typeface="+mn-lt"/>
              </a:rPr>
              <a:t>670</a:t>
            </a:r>
            <a:r>
              <a:rPr lang="zh-TW" altLang="en-US" dirty="0">
                <a:latin typeface="+mn-lt"/>
              </a:rPr>
              <a:t>大卡</a:t>
            </a:r>
            <a:r>
              <a:rPr lang="en-US" altLang="zh-TW" dirty="0">
                <a:latin typeface="+mn-lt"/>
              </a:rPr>
              <a:t>/</a:t>
            </a:r>
            <a:r>
              <a:rPr lang="zh-TW" altLang="en-US" dirty="0">
                <a:latin typeface="+mn-lt"/>
              </a:rPr>
              <a:t>餐</a:t>
            </a:r>
            <a:endParaRPr lang="en-US" altLang="zh-TW" dirty="0">
              <a:latin typeface="+mn-lt"/>
            </a:endParaRPr>
          </a:p>
          <a:p>
            <a:r>
              <a:rPr lang="en-US" altLang="zh-TW" dirty="0">
                <a:latin typeface="+mn-lt"/>
              </a:rPr>
              <a:t>4~6</a:t>
            </a:r>
            <a:r>
              <a:rPr lang="zh-TW" altLang="en-US" dirty="0">
                <a:latin typeface="+mn-lt"/>
              </a:rPr>
              <a:t>年級攝取</a:t>
            </a:r>
            <a:r>
              <a:rPr lang="en-US" altLang="zh-TW" dirty="0">
                <a:latin typeface="+mn-lt"/>
              </a:rPr>
              <a:t>770</a:t>
            </a:r>
            <a:r>
              <a:rPr lang="zh-TW" altLang="en-US" dirty="0">
                <a:latin typeface="+mn-lt"/>
              </a:rPr>
              <a:t>大卡</a:t>
            </a:r>
            <a:r>
              <a:rPr lang="en-US" altLang="zh-TW" dirty="0">
                <a:latin typeface="+mn-lt"/>
              </a:rPr>
              <a:t>/</a:t>
            </a:r>
            <a:r>
              <a:rPr lang="zh-TW" altLang="en-US" dirty="0">
                <a:latin typeface="+mn-lt"/>
              </a:rPr>
              <a:t>餐</a:t>
            </a:r>
          </a:p>
          <a:p>
            <a:r>
              <a:rPr lang="zh-TW" altLang="zh-TW" dirty="0">
                <a:latin typeface="+mn-lt"/>
                <a:ea typeface="文鼎海報體"/>
              </a:rPr>
              <a:t>※</a:t>
            </a:r>
            <a:r>
              <a:rPr lang="zh-TW" altLang="en-US" dirty="0">
                <a:latin typeface="+mn-lt"/>
                <a:ea typeface="文鼎海報體"/>
              </a:rPr>
              <a:t>早餐</a:t>
            </a:r>
            <a:r>
              <a:rPr lang="zh-TW" altLang="en-US" dirty="0">
                <a:latin typeface="+mn-lt"/>
              </a:rPr>
              <a:t>所需</a:t>
            </a:r>
            <a:r>
              <a:rPr lang="zh-TW" altLang="en-US" dirty="0">
                <a:latin typeface="+mn-lt"/>
                <a:ea typeface="文鼎海報體"/>
              </a:rPr>
              <a:t>熱量為上述的一半</a:t>
            </a:r>
            <a:endParaRPr lang="zh-TW" altLang="en-US" dirty="0">
              <a:latin typeface="+mn-lt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224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示範營養均衡的便當肉眼看起來體積比是</a:t>
            </a:r>
            <a:r>
              <a:rPr lang="en-US" altLang="zh-TW" dirty="0"/>
              <a:t>2:2:1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也提醒孩子盡量飯菜分離的好處：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了解自己吃下哪些食物、份量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避免吃下過多醬料、湯汁，減少不必要油糖鹽的攝取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幫助孩子養成細嚼慢嚥的習慣，幫助體位控制、牙口發育</a:t>
            </a:r>
            <a:endParaRPr lang="en-US" altLang="zh-TW" dirty="0"/>
          </a:p>
        </p:txBody>
      </p:sp>
      <p:sp>
        <p:nvSpPr>
          <p:cNvPr id="573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8518454-ECFF-4BAD-95DC-4060C2A6031E}" type="slidenum">
              <a:rPr lang="zh-TW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9582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輔助老師教學的參考資料</a:t>
            </a:r>
            <a:r>
              <a:rPr lang="en-US" altLang="zh-TW" dirty="0"/>
              <a:t>-</a:t>
            </a:r>
            <a:r>
              <a:rPr lang="zh-TW" altLang="en-US" dirty="0"/>
              <a:t>飯菜混合、飯菜分離比較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1503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輔助老師教學的參考資料</a:t>
            </a:r>
            <a:r>
              <a:rPr lang="en-US" altLang="zh-TW" dirty="0"/>
              <a:t>-</a:t>
            </a:r>
            <a:r>
              <a:rPr lang="zh-TW" altLang="en-US" dirty="0"/>
              <a:t>飯菜分離的好處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384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小朋友一起想一想，為什麼每餐都要吃飯、菜、肉呢</a:t>
            </a:r>
            <a:r>
              <a:rPr lang="en-US" altLang="zh-TW" dirty="0"/>
              <a:t>?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這些不同種類的食物所含的營養素都一樣嗎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497622D-EADE-403E-8744-2C4B55D42601}" type="slidenum">
              <a:rPr lang="zh-TW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4452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8913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全穀雜糧類裡的碳水化合物可以提供我們熱量，讓我們有體力進行一整天的活動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可以讓我們上課有精神、體育課時有活力！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就像是機器人需要電力才能啟動一樣，如果吃太少全穀雜糧我們就會像沒電的機器人一樣唷！</a:t>
            </a:r>
          </a:p>
        </p:txBody>
      </p:sp>
      <p:sp>
        <p:nvSpPr>
          <p:cNvPr id="634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CFB47E0-3658-48A2-82B4-FA54DD17D2FF}" type="slidenum">
              <a:rPr lang="zh-TW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7807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蔬菜類的營養素包括纖維素、維生素、礦物質，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機器人吃蔬菜到肚子裡會發生什麼事呢？</a:t>
            </a:r>
          </a:p>
        </p:txBody>
      </p:sp>
      <p:sp>
        <p:nvSpPr>
          <p:cNvPr id="655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5FA0949-530E-4D3B-A982-3C872D572BE2}" type="slidenum">
              <a:rPr lang="zh-TW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901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小朋友有便秘的經驗嗎？蔬菜裡面的纖維素可以幫助腸胃蠕動、把身體的毒素排出！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維生素會讓你的皮膚變好、痘痘變少、身體代謝更好～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礦物質可以讓你增強抵抗力、減少感冒的機會！</a:t>
            </a:r>
          </a:p>
        </p:txBody>
      </p:sp>
      <p:sp>
        <p:nvSpPr>
          <p:cNvPr id="665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155CB30-C7CC-48B9-8FFC-37B2C5EC65B9}" type="slidenum">
              <a:rPr lang="zh-TW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33062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有哪些食物是豆魚蛋肉類呢？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像是豆腐、豆干、鮭魚、虱目魚、雞蛋、雞豬牛肉等～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這些食物富含蛋白質，可以幫助身體變得如何呢？</a:t>
            </a:r>
            <a:endParaRPr lang="en-US" altLang="zh-TW" dirty="0"/>
          </a:p>
        </p:txBody>
      </p:sp>
      <p:sp>
        <p:nvSpPr>
          <p:cNvPr id="675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74679A5-2F97-4E2A-85A4-6C3EF1C4FDAD}" type="slidenum">
              <a:rPr lang="zh-TW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58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蛋白質可以讓你變強壯、身高長得比別人高，但是要注意唷！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除了適量攝取豆魚蛋肉類是不夠的，還要加上足夠的運動才可以長肌肉、長高唷！</a:t>
            </a:r>
          </a:p>
        </p:txBody>
      </p:sp>
      <p:sp>
        <p:nvSpPr>
          <p:cNvPr id="6861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66CEE6B-A480-4C68-9991-9BA7D3017F6C}" type="slidenum">
              <a:rPr lang="zh-TW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75841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可詢問小朋友剛剛提到了飯菜肉可以給機器人營養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飯菜肉分別是哪些類別的食物？那還有哪些食物沒提到呢？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答案是乳品、水果、堅果種子類唷！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68373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前面已說明過</a:t>
            </a:r>
            <a:r>
              <a:rPr lang="en-US" altLang="zh-TW" dirty="0"/>
              <a:t>221</a:t>
            </a:r>
            <a:r>
              <a:rPr lang="zh-TW" altLang="en-US" dirty="0"/>
              <a:t>重點了，除了每餐攝取飯菜肉比例為</a:t>
            </a:r>
            <a:r>
              <a:rPr lang="en-US" altLang="zh-TW" dirty="0"/>
              <a:t>221</a:t>
            </a:r>
            <a:r>
              <a:rPr lang="zh-TW" altLang="en-US" dirty="0"/>
              <a:t>，</a:t>
            </a:r>
            <a:endParaRPr lang="en-US" altLang="zh-TW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每天還要吃</a:t>
            </a:r>
            <a:r>
              <a:rPr lang="en-US" altLang="zh-TW" dirty="0"/>
              <a:t>2</a:t>
            </a:r>
            <a:r>
              <a:rPr lang="zh-TW" altLang="en-US" dirty="0"/>
              <a:t>拳頭大水果、</a:t>
            </a:r>
            <a:r>
              <a:rPr lang="en-US" altLang="zh-TW" dirty="0"/>
              <a:t>2</a:t>
            </a:r>
            <a:r>
              <a:rPr lang="zh-TW" altLang="en-US" dirty="0"/>
              <a:t>杯乳品、</a:t>
            </a:r>
            <a:r>
              <a:rPr lang="en-US" altLang="zh-TW" dirty="0"/>
              <a:t>1</a:t>
            </a:r>
            <a:r>
              <a:rPr lang="zh-TW" altLang="en-US" dirty="0"/>
              <a:t>湯匙堅果種子類，</a:t>
            </a:r>
            <a:endParaRPr lang="en-US" altLang="zh-TW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才能攝取六大類食物，成為營養均衡好寶寶唷！</a:t>
            </a:r>
            <a:endParaRPr lang="en-US" altLang="zh-TW" dirty="0"/>
          </a:p>
        </p:txBody>
      </p:sp>
      <p:sp>
        <p:nvSpPr>
          <p:cNvPr id="614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6742411-5A6C-47BE-97CD-EC67253D3963}" type="slidenum">
              <a:rPr lang="zh-TW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09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如果吃的不均衡，沒把握</a:t>
            </a:r>
            <a:r>
              <a:rPr lang="en-US" altLang="zh-TW" dirty="0"/>
              <a:t>221</a:t>
            </a:r>
            <a:r>
              <a:rPr lang="zh-TW" altLang="en-US" dirty="0"/>
              <a:t>原則會怎麼樣呢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696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4EC94F9-BCD4-44EF-AC44-320E93FB8C28}" type="slidenum">
              <a:rPr lang="zh-TW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91792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提醒孩子過重或肥胖對身體影響，</a:t>
            </a:r>
            <a:endParaRPr lang="en-US" altLang="zh-TW" dirty="0"/>
          </a:p>
          <a:p>
            <a:r>
              <a:rPr lang="zh-TW" altLang="en-US" dirty="0"/>
              <a:t>如果長期飲食習慣不良，如愛吃高油糖鹽食物、常喝含糖飲料，</a:t>
            </a:r>
            <a:endParaRPr lang="en-US" altLang="zh-TW" dirty="0"/>
          </a:p>
          <a:p>
            <a:r>
              <a:rPr lang="zh-TW" altLang="en-US" dirty="0"/>
              <a:t>容易導致罹患心血管、高血壓、高血脂等疾病。</a:t>
            </a:r>
            <a:endParaRPr lang="en-US" altLang="zh-TW" dirty="0"/>
          </a:p>
          <a:p>
            <a:r>
              <a:rPr lang="zh-TW" altLang="en-US" dirty="0"/>
              <a:t>可參考董氏基金會食品營養中心</a:t>
            </a:r>
            <a:r>
              <a:rPr lang="en-US" altLang="zh-TW" dirty="0"/>
              <a:t>-</a:t>
            </a:r>
            <a:r>
              <a:rPr lang="zh-TW" altLang="en-US" dirty="0"/>
              <a:t>過胖過瘦都不好</a:t>
            </a:r>
            <a:r>
              <a:rPr lang="en-US" altLang="zh-TW" dirty="0"/>
              <a:t>:</a:t>
            </a:r>
          </a:p>
          <a:p>
            <a:r>
              <a:rPr lang="en-US" altLang="zh-TW" dirty="0">
                <a:hlinkClick r:id="rId3"/>
              </a:rPr>
              <a:t>https://nutri.jtf.org.tw/index.php?idd=23&amp;aid=4&amp;bid=284&amp;cid=916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2697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有許多師長會提醒孩子體重過重、肥胖的影響，</a:t>
            </a:r>
            <a:endParaRPr lang="en-US" altLang="zh-TW" dirty="0"/>
          </a:p>
          <a:p>
            <a:r>
              <a:rPr lang="zh-TW" altLang="en-US" dirty="0"/>
              <a:t>但現在有許多長期偏挑食、營養不良的孩子體位過輕，</a:t>
            </a:r>
            <a:endParaRPr lang="en-US" altLang="zh-TW" dirty="0"/>
          </a:p>
          <a:p>
            <a:r>
              <a:rPr lang="zh-TW" altLang="en-US" dirty="0"/>
              <a:t>要提醒如果沒有吃到充足的營養，體力容易變差、無法專心、變得虛弱，還容易生病喔！</a:t>
            </a:r>
            <a:endParaRPr lang="en-US" altLang="zh-TW" dirty="0"/>
          </a:p>
          <a:p>
            <a:r>
              <a:rPr lang="zh-TW" altLang="en-US" dirty="0"/>
              <a:t>可參考董氏基金會食品營養中心</a:t>
            </a:r>
            <a:r>
              <a:rPr lang="en-US" altLang="zh-TW" dirty="0"/>
              <a:t>-</a:t>
            </a:r>
            <a:r>
              <a:rPr lang="zh-TW" altLang="en-US" dirty="0"/>
              <a:t>過胖過瘦都不好</a:t>
            </a:r>
            <a:r>
              <a:rPr lang="en-US" altLang="zh-TW" dirty="0"/>
              <a:t>:</a:t>
            </a:r>
          </a:p>
          <a:p>
            <a:r>
              <a:rPr lang="en-US" altLang="zh-TW" dirty="0">
                <a:hlinkClick r:id="rId3"/>
              </a:rPr>
              <a:t>https://nutri.jtf.org.tw/index.php?idd=23&amp;aid=4&amp;bid=284&amp;cid=916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7144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8727043-82E6-4516-9AEC-0A710EAE5CD4}" type="slidenum">
              <a:rPr lang="zh-TW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99986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兒童及青少年生長身體質量指數 </a:t>
            </a:r>
            <a:r>
              <a:rPr lang="en-US" altLang="zh-TW" dirty="0"/>
              <a:t>(BMI)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可由身高體重計算出</a:t>
            </a:r>
            <a:r>
              <a:rPr lang="en-US" altLang="zh-TW" dirty="0"/>
              <a:t>BMI</a:t>
            </a:r>
            <a:r>
              <a:rPr lang="zh-TW" altLang="en-US" dirty="0"/>
              <a:t>，檢視自己的體位狀況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F2463-BE6C-48B7-9E93-17841BE5F149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98128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身高體重對照表</a:t>
            </a:r>
            <a:r>
              <a:rPr lang="en-US" altLang="zh-TW" dirty="0"/>
              <a:t>(</a:t>
            </a:r>
            <a:r>
              <a:rPr lang="zh-TW" altLang="en-US" dirty="0"/>
              <a:t>由</a:t>
            </a:r>
            <a:r>
              <a:rPr lang="en-US" altLang="zh-TW" dirty="0"/>
              <a:t>BMI</a:t>
            </a:r>
            <a:r>
              <a:rPr lang="zh-TW" altLang="en-US" dirty="0"/>
              <a:t>推算出範圍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F2463-BE6C-48B7-9E93-17841BE5F149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87344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飲食不均衡</a:t>
            </a:r>
            <a:r>
              <a:rPr lang="en-US" altLang="zh-TW" dirty="0"/>
              <a:t>(</a:t>
            </a:r>
            <a:r>
              <a:rPr lang="zh-TW" altLang="en-US" dirty="0"/>
              <a:t>肉吃太多、蔬菜吃太少</a:t>
            </a:r>
            <a:r>
              <a:rPr lang="en-US" altLang="zh-TW" dirty="0"/>
              <a:t>)</a:t>
            </a:r>
            <a:r>
              <a:rPr lang="zh-TW" altLang="en-US" dirty="0"/>
              <a:t>對身體的危害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9127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75" y="742950"/>
            <a:ext cx="4927600" cy="3697288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102" y="4686295"/>
            <a:ext cx="4939560" cy="4442982"/>
          </a:xfrm>
          <a:noFill/>
        </p:spPr>
        <p:txBody>
          <a:bodyPr wrap="square" lIns="94195" tIns="47098" rIns="94195" bIns="4709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 dirty="0">
                <a:cs typeface="+mn-cs"/>
              </a:rPr>
              <a:t>蔬菜及水果富含纖維</a:t>
            </a:r>
            <a:r>
              <a:rPr lang="zh-TW" altLang="en-US" dirty="0">
                <a:cs typeface="+mn-cs"/>
              </a:rPr>
              <a:t>素</a:t>
            </a:r>
            <a:r>
              <a:rPr lang="zh-TW" altLang="zh-TW" dirty="0">
                <a:cs typeface="+mn-cs"/>
              </a:rPr>
              <a:t>，特別是蔬菜中的菇類、藻類等</a:t>
            </a:r>
            <a:r>
              <a:rPr lang="zh-TW" altLang="en-US" dirty="0">
                <a:cs typeface="+mn-cs"/>
              </a:rPr>
              <a:t>水溶性</a:t>
            </a:r>
            <a:r>
              <a:rPr lang="zh-TW" altLang="zh-TW" dirty="0">
                <a:cs typeface="+mn-cs"/>
              </a:rPr>
              <a:t>纖維含量高，</a:t>
            </a:r>
            <a:endParaRPr lang="en-US" altLang="zh-TW" dirty="0"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zh-TW" dirty="0">
                <a:cs typeface="+mn-cs"/>
              </a:rPr>
              <a:t>具有促進排便、預防腸道疾病、讓腸道更健康的好處膳食纖維在體內消化較慢，</a:t>
            </a:r>
            <a:endParaRPr lang="en-US" altLang="zh-TW" dirty="0"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zh-TW" dirty="0">
                <a:cs typeface="+mn-cs"/>
              </a:rPr>
              <a:t>因此能夠延長飽足感、不容易餓，有預防肥胖的作用</a:t>
            </a:r>
            <a:endParaRPr lang="zh-TW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75" y="742950"/>
            <a:ext cx="4927600" cy="3697288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102" y="4686295"/>
            <a:ext cx="4939560" cy="4442982"/>
          </a:xfrm>
          <a:noFill/>
        </p:spPr>
        <p:txBody>
          <a:bodyPr wrap="square" lIns="94195" tIns="47098" rIns="94195" bIns="4709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 dirty="0">
                <a:cs typeface="+mn-cs"/>
              </a:rPr>
              <a:t>蔬菜及水果中含有維生素</a:t>
            </a:r>
            <a:r>
              <a:rPr lang="en-US" altLang="zh-TW" dirty="0">
                <a:cs typeface="+mn-cs"/>
              </a:rPr>
              <a:t>C</a:t>
            </a:r>
            <a:r>
              <a:rPr lang="zh-TW" altLang="zh-TW" dirty="0">
                <a:cs typeface="+mn-cs"/>
              </a:rPr>
              <a:t>，具有幫助傷口癒合、修復皮膚的功能，</a:t>
            </a:r>
            <a:endParaRPr lang="en-US" altLang="zh-TW" dirty="0"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zh-TW" dirty="0">
                <a:cs typeface="+mn-cs"/>
              </a:rPr>
              <a:t>也能夠增強人體對疾病的抵抗力</a:t>
            </a:r>
            <a:r>
              <a:rPr lang="zh-TW" altLang="en-US" dirty="0">
                <a:cs typeface="+mn-cs"/>
              </a:rPr>
              <a:t>但</a:t>
            </a:r>
            <a:r>
              <a:rPr lang="zh-TW" altLang="zh-TW" dirty="0">
                <a:cs typeface="+mn-cs"/>
              </a:rPr>
              <a:t>維生素</a:t>
            </a:r>
            <a:r>
              <a:rPr lang="en-US" altLang="zh-TW" dirty="0">
                <a:cs typeface="+mn-cs"/>
              </a:rPr>
              <a:t>C</a:t>
            </a:r>
            <a:r>
              <a:rPr lang="zh-TW" altLang="zh-TW" dirty="0">
                <a:cs typeface="+mn-cs"/>
              </a:rPr>
              <a:t>在加熱後容易流失，</a:t>
            </a:r>
            <a:endParaRPr lang="en-US" altLang="zh-TW" dirty="0"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zh-TW" dirty="0">
                <a:cs typeface="+mn-cs"/>
              </a:rPr>
              <a:t>因此煮熟的蔬菜裡維生素</a:t>
            </a:r>
            <a:r>
              <a:rPr lang="en-US" altLang="zh-TW" dirty="0">
                <a:cs typeface="+mn-cs"/>
              </a:rPr>
              <a:t>C</a:t>
            </a:r>
            <a:r>
              <a:rPr lang="zh-TW" altLang="zh-TW" dirty="0">
                <a:cs typeface="+mn-cs"/>
              </a:rPr>
              <a:t>含量會減少，建議由新鮮水果來補充</a:t>
            </a:r>
            <a:endParaRPr lang="zh-TW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老師提醒除了飲食要注意以外，記得多運動才可以維持好體力、長肌肉</a:t>
            </a:r>
            <a:r>
              <a:rPr lang="en-US" altLang="zh-TW" dirty="0"/>
              <a:t>!</a:t>
            </a:r>
            <a:endParaRPr lang="zh-TW" altLang="en-US" dirty="0"/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6E3F999-0438-4F70-9932-43B7841B083D}" type="slidenum">
              <a:rPr lang="zh-TW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31863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41363"/>
            <a:ext cx="4930775" cy="3698875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102" y="4688007"/>
            <a:ext cx="4939560" cy="4441270"/>
          </a:xfrm>
          <a:noFill/>
        </p:spPr>
        <p:txBody>
          <a:bodyPr wrap="square" lIns="92067" tIns="46034" rIns="92067" bIns="46034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/>
              <a:t>再總複習一次黃金比例</a:t>
            </a:r>
            <a:r>
              <a:rPr lang="en-US" altLang="zh-TW" dirty="0"/>
              <a:t>221</a:t>
            </a:r>
            <a:r>
              <a:rPr lang="zh-TW" altLang="en-US" dirty="0"/>
              <a:t>：每餐飯菜肉體積比例</a:t>
            </a:r>
            <a:r>
              <a:rPr lang="en-US" altLang="zh-TW" dirty="0"/>
              <a:t>221</a:t>
            </a:r>
            <a:r>
              <a:rPr lang="zh-TW" altLang="en-US" dirty="0"/>
              <a:t>，</a:t>
            </a:r>
            <a:endParaRPr lang="en-US" altLang="zh-TW" dirty="0"/>
          </a:p>
          <a:p>
            <a:r>
              <a:rPr lang="zh-TW" altLang="en-US" dirty="0"/>
              <a:t>加上每天</a:t>
            </a:r>
            <a:r>
              <a:rPr lang="en-US" altLang="zh-TW" dirty="0"/>
              <a:t>2</a:t>
            </a:r>
            <a:r>
              <a:rPr lang="zh-TW" altLang="en-US" dirty="0"/>
              <a:t>拳頭大水果、</a:t>
            </a:r>
            <a:r>
              <a:rPr lang="en-US" altLang="zh-TW" dirty="0"/>
              <a:t>2</a:t>
            </a:r>
            <a:r>
              <a:rPr lang="zh-TW" altLang="en-US" dirty="0"/>
              <a:t>杯乳品、</a:t>
            </a:r>
            <a:r>
              <a:rPr lang="en-US" altLang="zh-TW" dirty="0"/>
              <a:t>1</a:t>
            </a:r>
            <a:r>
              <a:rPr lang="zh-TW" altLang="en-US" dirty="0"/>
              <a:t>湯匙堅果種子類，</a:t>
            </a:r>
            <a:endParaRPr lang="en-US" altLang="zh-TW" dirty="0"/>
          </a:p>
          <a:p>
            <a:r>
              <a:rPr lang="zh-TW" altLang="en-US" dirty="0"/>
              <a:t>就可以變成營養均衡好寶寶！</a:t>
            </a:r>
          </a:p>
        </p:txBody>
      </p:sp>
    </p:spTree>
    <p:extLst>
      <p:ext uri="{BB962C8B-B14F-4D97-AF65-F5344CB8AC3E}">
        <p14:creationId xmlns:p14="http://schemas.microsoft.com/office/powerpoint/2010/main" val="36824540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提醒午餐時可使用發給小朋友的</a:t>
            </a:r>
            <a:r>
              <a:rPr lang="en-US" altLang="zh-TW" dirty="0"/>
              <a:t>221</a:t>
            </a:r>
            <a:r>
              <a:rPr lang="zh-TW" altLang="en-US" dirty="0"/>
              <a:t>餐墊，</a:t>
            </a:r>
            <a:endParaRPr lang="en-US" altLang="zh-TW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建議小朋友吃飯的時候可以對照使用</a:t>
            </a:r>
            <a:r>
              <a:rPr lang="en-US" altLang="zh-TW" dirty="0"/>
              <a:t>(</a:t>
            </a:r>
            <a:r>
              <a:rPr lang="zh-TW" altLang="en-US" dirty="0"/>
              <a:t>餐墊上的食物圖案和實體大小相等</a:t>
            </a:r>
            <a:r>
              <a:rPr lang="en-US" altLang="zh-TW" dirty="0"/>
              <a:t>)</a:t>
            </a:r>
          </a:p>
          <a:p>
            <a:pPr eaLnBrk="1" hangingPunct="1">
              <a:spcBef>
                <a:spcPct val="0"/>
              </a:spcBef>
            </a:pPr>
            <a:endParaRPr lang="en-US" altLang="zh-TW" dirty="0"/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6336B5C-A720-4508-8605-D2B0DF37E56C}" type="slidenum">
              <a:rPr lang="zh-TW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8927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SetoFont" panose="02000600000000000000" pitchFamily="2" charset="-120"/>
              </a:rPr>
              <a:t>黃金比例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SetoFont" panose="02000600000000000000" pitchFamily="2" charset="-120"/>
              </a:rPr>
              <a:t>221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SetoFont" panose="02000600000000000000" pitchFamily="2" charset="-120"/>
              </a:rPr>
              <a:t>健康操影片連結：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SetoFont" panose="02000600000000000000" pitchFamily="2" charset="-120"/>
              </a:rPr>
              <a:t>https://youtu.be/PES3R920dm8</a:t>
            </a:r>
          </a:p>
          <a:p>
            <a:r>
              <a:rPr lang="zh-TW" altLang="en-US" dirty="0"/>
              <a:t>若場地限制無法跳操，可播放歌曲，讓小朋友看著歌詞跟著一起唱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75726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5709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1200" b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均衡飲食金國王的環遊旅程</a:t>
            </a:r>
            <a:r>
              <a:rPr lang="en-US" altLang="zh-TW" sz="1200" b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1200" b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影片連結：</a:t>
            </a:r>
            <a:endParaRPr lang="en-US" altLang="zh-TW" sz="1200" b="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200" b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https://www.healthkids.com.tw/PageContent.aspx?subID=50&amp;IMenuID=3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小朋友還記得均衡飲食王國嗎？</a:t>
            </a:r>
            <a:endParaRPr lang="en-US" altLang="zh-TW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中間是金國王住的地方，旁邊有</a:t>
            </a:r>
            <a:r>
              <a:rPr lang="en-US" altLang="zh-TW" dirty="0"/>
              <a:t>6</a:t>
            </a:r>
            <a:r>
              <a:rPr lang="zh-TW" altLang="en-US" dirty="0"/>
              <a:t>個村莊，</a:t>
            </a:r>
            <a:endParaRPr lang="en-US" altLang="zh-TW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分別代表食物總共分成六大類唷！大家還記得六大類食物有哪些嗎？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3977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60642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prstClr val="black"/>
                </a:solidFill>
                <a:latin typeface="微軟正黑體"/>
                <a:ea typeface="微軟正黑體"/>
              </a:rPr>
              <a:t>董氏基金會食品營養中心</a:t>
            </a:r>
            <a:r>
              <a:rPr lang="en-US" altLang="zh-TW" sz="1200" dirty="0">
                <a:solidFill>
                  <a:prstClr val="black"/>
                </a:solidFill>
                <a:latin typeface="微軟正黑體"/>
                <a:ea typeface="微軟正黑體"/>
              </a:rPr>
              <a:t>-</a:t>
            </a:r>
            <a:r>
              <a:rPr lang="zh-TW" altLang="en-US" sz="1200" dirty="0">
                <a:solidFill>
                  <a:prstClr val="black"/>
                </a:solidFill>
                <a:latin typeface="微軟正黑體"/>
                <a:ea typeface="微軟正黑體"/>
              </a:rPr>
              <a:t>學校午餐系列影片</a:t>
            </a:r>
            <a:endParaRPr lang="en-US" altLang="zh-TW" sz="1200" dirty="0">
              <a:solidFill>
                <a:prstClr val="black"/>
              </a:solidFill>
              <a:latin typeface="微軟正黑體"/>
              <a:ea typeface="微軟正黑體"/>
            </a:endParaRPr>
          </a:p>
          <a:p>
            <a:r>
              <a:rPr lang="en-US" altLang="zh-TW" sz="1200" dirty="0">
                <a:hlinkClick r:id="rId3"/>
              </a:rPr>
              <a:t>https://www.youtube.com/watch?v=PubZMSYM2pE&amp;list=PLZGmuFuk0pSNDbzV1toEZslr3vq_GiReU</a:t>
            </a:r>
            <a:endParaRPr lang="en-US" altLang="zh-TW" sz="1200" dirty="0">
              <a:solidFill>
                <a:prstClr val="black"/>
              </a:solidFill>
              <a:latin typeface="微軟正黑體"/>
              <a:ea typeface="微軟正黑體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200" kern="1200" dirty="0">
                <a:solidFill>
                  <a:schemeClr val="tx1"/>
                </a:solidFill>
                <a:latin typeface="+mj-ea"/>
                <a:ea typeface="+mn-ea"/>
                <a:cs typeface="新細明體" charset="0"/>
              </a:rPr>
              <a:t>午餐時間適合播放歌曲</a:t>
            </a:r>
            <a:r>
              <a:rPr lang="en-US" altLang="zh-TW" sz="1200" kern="1200" dirty="0">
                <a:solidFill>
                  <a:schemeClr val="tx1"/>
                </a:solidFill>
                <a:latin typeface="+mj-ea"/>
                <a:ea typeface="+mn-ea"/>
                <a:cs typeface="新細明體" charset="0"/>
              </a:rPr>
              <a:t>(</a:t>
            </a:r>
            <a:r>
              <a:rPr lang="zh-TW" altLang="en-US" sz="1200" kern="1200" dirty="0">
                <a:solidFill>
                  <a:schemeClr val="tx1"/>
                </a:solidFill>
                <a:latin typeface="+mj-ea"/>
                <a:ea typeface="+mn-ea"/>
                <a:cs typeface="新細明體" charset="0"/>
              </a:rPr>
              <a:t>謝欣芷 </a:t>
            </a:r>
            <a:r>
              <a:rPr lang="en-US" altLang="zh-TW" sz="1200" kern="1200" dirty="0">
                <a:solidFill>
                  <a:schemeClr val="tx1"/>
                </a:solidFill>
                <a:latin typeface="+mj-ea"/>
                <a:ea typeface="+mn-ea"/>
                <a:cs typeface="新細明體" charset="0"/>
              </a:rPr>
              <a:t>- </a:t>
            </a:r>
            <a:r>
              <a:rPr lang="zh-TW" altLang="en-US" sz="1200" kern="1200" dirty="0">
                <a:solidFill>
                  <a:schemeClr val="tx1"/>
                </a:solidFill>
                <a:latin typeface="+mj-ea"/>
                <a:ea typeface="+mn-ea"/>
                <a:cs typeface="新細明體" charset="0"/>
              </a:rPr>
              <a:t>吃飯了</a:t>
            </a:r>
            <a:r>
              <a:rPr lang="en-US" altLang="zh-TW" sz="1200" kern="1200" dirty="0">
                <a:solidFill>
                  <a:schemeClr val="tx1"/>
                </a:solidFill>
                <a:latin typeface="+mj-ea"/>
                <a:ea typeface="+mn-ea"/>
                <a:cs typeface="新細明體" charset="0"/>
              </a:rPr>
              <a:t>)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latin typeface="+mj-ea"/>
                <a:ea typeface="+mn-ea"/>
                <a:cs typeface="新細明體" charset="0"/>
                <a:hlinkClick r:id="rId4"/>
              </a:rPr>
              <a:t>https://www.youtube.com/watch?v=Zwh5YhITPFI</a:t>
            </a:r>
            <a:endParaRPr lang="en-US" altLang="zh-TW" sz="1200" kern="1200" dirty="0">
              <a:solidFill>
                <a:schemeClr val="tx1"/>
              </a:solidFill>
              <a:latin typeface="+mj-ea"/>
              <a:ea typeface="+mn-ea"/>
              <a:cs typeface="新細明體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200" kern="1200" dirty="0">
                <a:solidFill>
                  <a:schemeClr val="tx1"/>
                </a:solidFill>
                <a:latin typeface="+mj-ea"/>
                <a:ea typeface="+mn-ea"/>
                <a:cs typeface="新細明體" charset="0"/>
              </a:rPr>
              <a:t>營養運動會</a:t>
            </a:r>
            <a:endParaRPr lang="en-US" altLang="zh-TW" sz="1200" kern="1200" dirty="0">
              <a:solidFill>
                <a:schemeClr val="tx1"/>
              </a:solidFill>
              <a:latin typeface="+mj-ea"/>
              <a:ea typeface="+mn-ea"/>
              <a:cs typeface="新細明體" charset="0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latin typeface="+mj-ea"/>
                <a:ea typeface="+mn-ea"/>
                <a:cs typeface="新細明體" charset="0"/>
                <a:hlinkClick r:id="rId5"/>
              </a:rPr>
              <a:t>https://www.youtube.com/watch?v=shvMd47Hyf8</a:t>
            </a:r>
            <a:endParaRPr lang="en-US" altLang="zh-TW" sz="1200" kern="1200" dirty="0">
              <a:solidFill>
                <a:schemeClr val="tx1"/>
              </a:solidFill>
              <a:latin typeface="+mj-ea"/>
              <a:ea typeface="+mn-ea"/>
              <a:cs typeface="新細明體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70034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國健署</a:t>
            </a:r>
            <a:r>
              <a:rPr lang="en-US" altLang="zh-TW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-</a:t>
            </a:r>
            <a:r>
              <a:rPr lang="zh-TW" altLang="en-US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我的餐盤</a:t>
            </a:r>
            <a:r>
              <a:rPr lang="en-US" altLang="zh-TW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-</a:t>
            </a:r>
            <a:r>
              <a:rPr lang="zh-TW" altLang="en-US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口訣歌及影片、摺頁</a:t>
            </a:r>
          </a:p>
          <a:p>
            <a:r>
              <a:rPr lang="en-US" altLang="zh-TW" sz="1200" dirty="0">
                <a:latin typeface="jf open 粉圓 1.0" panose="020F0500000000000000" pitchFamily="34" charset="-120"/>
                <a:ea typeface="jf open 粉圓 1.0" panose="020F0500000000000000" pitchFamily="34" charset="-120"/>
                <a:hlinkClick r:id="rId3"/>
              </a:rPr>
              <a:t>https://www.hpa.gov.tw/Pages/Detail.aspx?nodeid=1622&amp;pid=9514</a:t>
            </a:r>
            <a:endParaRPr lang="en-US" altLang="zh-TW" sz="1200" dirty="0">
              <a:latin typeface="jf open 粉圓 1.0" panose="020F0500000000000000" pitchFamily="34" charset="-120"/>
              <a:ea typeface="jf open 粉圓 1.0" panose="020F0500000000000000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國健署</a:t>
            </a:r>
            <a:r>
              <a:rPr lang="en-US" altLang="zh-TW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-</a:t>
            </a:r>
            <a:r>
              <a:rPr lang="zh-TW" altLang="en-US" sz="1200" dirty="0">
                <a:latin typeface="jf open 粉圓 1.0" panose="020F0500000000000000" pitchFamily="34" charset="-120"/>
                <a:ea typeface="jf open 粉圓 1.0" panose="020F0500000000000000" pitchFamily="34" charset="-120"/>
              </a:rPr>
              <a:t>我的餐盤手冊</a:t>
            </a:r>
            <a:endParaRPr lang="en-US" altLang="zh-TW" sz="1200" dirty="0">
              <a:latin typeface="jf open 粉圓 1.0" panose="020F0500000000000000" pitchFamily="34" charset="-120"/>
              <a:ea typeface="jf open 粉圓 1.0" panose="020F0500000000000000" pitchFamily="34" charset="-120"/>
            </a:endParaRPr>
          </a:p>
          <a:p>
            <a:r>
              <a:rPr lang="en-US" altLang="zh-TW" sz="1200" dirty="0">
                <a:latin typeface="jf open 粉圓 1.0" panose="020F0500000000000000" pitchFamily="34" charset="-120"/>
                <a:ea typeface="jf open 粉圓 1.0" panose="020F0500000000000000" pitchFamily="34" charset="-120"/>
                <a:hlinkClick r:id="rId4"/>
              </a:rPr>
              <a:t>https://www.hpa.gov.tw/Pages/EBook.aspx?nodeid=3821</a:t>
            </a:r>
            <a:endParaRPr lang="zh-TW" altLang="en-US" sz="1200" dirty="0">
              <a:latin typeface="jf open 粉圓 1.0" panose="020F0500000000000000" pitchFamily="34" charset="-120"/>
              <a:ea typeface="jf open 粉圓 1.0" panose="020F0500000000000000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914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複習食物有</a:t>
            </a:r>
            <a:r>
              <a:rPr lang="en-US" altLang="zh-TW" dirty="0"/>
              <a:t>6</a:t>
            </a:r>
            <a:r>
              <a:rPr lang="zh-TW" altLang="en-US" dirty="0"/>
              <a:t>大類，可以問小朋友記得金字塔愈接近底層的食物要吃愈多還愈少</a:t>
            </a:r>
            <a:r>
              <a:rPr lang="en-US" altLang="zh-TW" dirty="0"/>
              <a:t>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提醒全穀雜糧在最底層代表要吃得最多，最上面油糖鹽類的食物要吃得最少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E8589-C884-4E32-A463-9421C173841F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564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詢問小朋友記不記得今天早餐或午餐時吃了哪些食物，請小朋友舉手回答分享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提醒如果沒有注意自己的飲食，可能不知不覺中吃下了許多油糖鹽類食物</a:t>
            </a:r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B81A2ED-52C1-4AF1-9D33-DCF7CFC08344}" type="slidenum">
              <a:rPr lang="zh-TW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7027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調查小朋友每餐吃多少飯，講師念份量，請小朋友舉手</a:t>
            </a:r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F47E6-B2E9-4FD7-BABD-2E6CFBCF287A}" type="slidenum">
              <a:rPr lang="zh-TW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5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調查小朋友每餐吃多少菜，講師念份量，請小朋友舉手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B95DA-7FB9-46C9-9415-61849725DDDE}" type="slidenum">
              <a:rPr lang="zh-TW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3901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調查小朋友每餐吃多少肉，講師念份量，請小朋友舉手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32E6577-7CEE-484C-A9FC-0C0158070394}" type="slidenum">
              <a:rPr lang="zh-TW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855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2342B-9478-4343-96F1-632FC079D0B8}" type="datetime1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59FFE-12A8-4DDB-9441-FCF8CE05095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863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07B97-9EA4-4DA5-9AF3-241A34D8A8F0}" type="datetime1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1D97E-4B87-4699-87E3-8D83803C22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043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93491-C57F-49CB-A7A8-82B8319B0555}" type="datetime1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4E5FB-EED6-4B7C-A17B-90DB985CFC9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8364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83FFE-1B14-4FCB-BED8-0CBB84F56AAE}" type="datetime1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D5920-B1E1-40C6-B526-22E43F5BA11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211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476250"/>
            <a:ext cx="7086600" cy="12763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158CC-42AA-4392-988E-C91F13A81052}" type="datetime1">
              <a:rPr lang="zh-TW" altLang="en-US" smtClean="0"/>
              <a:t>2020/8/24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1531F-41D7-412D-8B32-77350F792FF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8082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F065-02A8-42A4-B43D-2A48426B246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5546-0465-40A0-B4B8-0639673FF9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34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7514"/>
            <a:ext cx="8229600" cy="654032"/>
          </a:xfrm>
        </p:spPr>
        <p:txBody>
          <a:bodyPr>
            <a:normAutofit/>
          </a:bodyPr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29222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D9EB5-840A-432E-A386-EEF688DAEEE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5546-0465-40A0-B4B8-0639673FF9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51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華康中圓體" pitchFamily="49" charset="-120"/>
                <a:ea typeface="華康中圓體" pitchFamily="49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華康中圓體" pitchFamily="49" charset="-120"/>
                <a:ea typeface="華康中圓體" pitchFamily="49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64D9-0043-4414-817F-3D98E62D2A9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5546-0465-40A0-B4B8-0639673FF9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5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華康中圓體" pitchFamily="49" charset="-120"/>
                <a:ea typeface="華康中圓體" pitchFamily="49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華康中圓體" pitchFamily="49" charset="-120"/>
                <a:ea typeface="華康中圓體" pitchFamily="49" charset="-120"/>
              </a:defRPr>
            </a:lvl1pPr>
            <a:lvl2pPr>
              <a:defRPr sz="2400">
                <a:latin typeface="華康中圓體" pitchFamily="49" charset="-120"/>
                <a:ea typeface="華康中圓體" pitchFamily="49" charset="-120"/>
              </a:defRPr>
            </a:lvl2pPr>
            <a:lvl3pPr>
              <a:defRPr sz="2000">
                <a:latin typeface="華康中圓體" pitchFamily="49" charset="-120"/>
                <a:ea typeface="華康中圓體" pitchFamily="49" charset="-120"/>
              </a:defRPr>
            </a:lvl3pPr>
            <a:lvl4pPr>
              <a:defRPr sz="1800">
                <a:latin typeface="華康中圓體" pitchFamily="49" charset="-120"/>
                <a:ea typeface="華康中圓體" pitchFamily="49" charset="-120"/>
              </a:defRPr>
            </a:lvl4pPr>
            <a:lvl5pPr>
              <a:defRPr sz="1800">
                <a:latin typeface="華康中圓體" pitchFamily="49" charset="-120"/>
                <a:ea typeface="華康中圓體" pitchFamily="49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華康中圓體" pitchFamily="49" charset="-120"/>
                <a:ea typeface="華康中圓體" pitchFamily="49" charset="-120"/>
              </a:defRPr>
            </a:lvl1pPr>
            <a:lvl2pPr>
              <a:defRPr sz="2400">
                <a:latin typeface="華康中圓體" pitchFamily="49" charset="-120"/>
                <a:ea typeface="華康中圓體" pitchFamily="49" charset="-120"/>
              </a:defRPr>
            </a:lvl2pPr>
            <a:lvl3pPr>
              <a:defRPr sz="2000">
                <a:latin typeface="華康中圓體" pitchFamily="49" charset="-120"/>
                <a:ea typeface="華康中圓體" pitchFamily="49" charset="-120"/>
              </a:defRPr>
            </a:lvl3pPr>
            <a:lvl4pPr>
              <a:defRPr sz="1800">
                <a:latin typeface="華康中圓體" pitchFamily="49" charset="-120"/>
                <a:ea typeface="華康中圓體" pitchFamily="49" charset="-120"/>
              </a:defRPr>
            </a:lvl4pPr>
            <a:lvl5pPr>
              <a:defRPr sz="1800">
                <a:latin typeface="華康中圓體" pitchFamily="49" charset="-120"/>
                <a:ea typeface="華康中圓體" pitchFamily="49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254A-C48D-4B12-B98D-C067AF787D4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5546-0465-40A0-B4B8-0639673FF9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29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華康中圓體" pitchFamily="49" charset="-120"/>
                <a:ea typeface="華康中圓體" pitchFamily="49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華康中圓體" pitchFamily="49" charset="-120"/>
                <a:ea typeface="華康中圓體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華康中圓體" pitchFamily="49" charset="-120"/>
                <a:ea typeface="華康中圓體" pitchFamily="49" charset="-120"/>
              </a:defRPr>
            </a:lvl1pPr>
            <a:lvl2pPr>
              <a:defRPr sz="2000">
                <a:latin typeface="華康中圓體" pitchFamily="49" charset="-120"/>
                <a:ea typeface="華康中圓體" pitchFamily="49" charset="-120"/>
              </a:defRPr>
            </a:lvl2pPr>
            <a:lvl3pPr>
              <a:defRPr sz="1800">
                <a:latin typeface="華康中圓體" pitchFamily="49" charset="-120"/>
                <a:ea typeface="華康中圓體" pitchFamily="49" charset="-120"/>
              </a:defRPr>
            </a:lvl3pPr>
            <a:lvl4pPr>
              <a:defRPr sz="1600">
                <a:latin typeface="華康中圓體" pitchFamily="49" charset="-120"/>
                <a:ea typeface="華康中圓體" pitchFamily="49" charset="-120"/>
              </a:defRPr>
            </a:lvl4pPr>
            <a:lvl5pPr>
              <a:defRPr sz="1600">
                <a:latin typeface="華康中圓體" pitchFamily="49" charset="-120"/>
                <a:ea typeface="華康中圓體" pitchFamily="49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華康中圓體" pitchFamily="49" charset="-120"/>
                <a:ea typeface="華康中圓體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華康中圓體" pitchFamily="49" charset="-120"/>
                <a:ea typeface="華康中圓體" pitchFamily="49" charset="-120"/>
              </a:defRPr>
            </a:lvl1pPr>
            <a:lvl2pPr>
              <a:defRPr sz="2000">
                <a:latin typeface="華康中圓體" pitchFamily="49" charset="-120"/>
                <a:ea typeface="華康中圓體" pitchFamily="49" charset="-120"/>
              </a:defRPr>
            </a:lvl2pPr>
            <a:lvl3pPr>
              <a:defRPr sz="1800">
                <a:latin typeface="華康中圓體" pitchFamily="49" charset="-120"/>
                <a:ea typeface="華康中圓體" pitchFamily="49" charset="-120"/>
              </a:defRPr>
            </a:lvl3pPr>
            <a:lvl4pPr>
              <a:defRPr sz="1600">
                <a:latin typeface="華康中圓體" pitchFamily="49" charset="-120"/>
                <a:ea typeface="華康中圓體" pitchFamily="49" charset="-120"/>
              </a:defRPr>
            </a:lvl4pPr>
            <a:lvl5pPr>
              <a:defRPr sz="1600">
                <a:latin typeface="華康中圓體" pitchFamily="49" charset="-120"/>
                <a:ea typeface="華康中圓體" pitchFamily="49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81BF2-2076-4BF8-AE40-80E9FE2BAF9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5546-0465-40A0-B4B8-0639673FF9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916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華康中圓體" pitchFamily="49" charset="-120"/>
                <a:ea typeface="華康中圓體" pitchFamily="49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DD214-6EB2-4EE5-81A5-D0AA48669BF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5546-0465-40A0-B4B8-0639673FF9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4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7514"/>
            <a:ext cx="8229600" cy="654032"/>
          </a:xfrm>
        </p:spPr>
        <p:txBody>
          <a:bodyPr>
            <a:normAutofit/>
          </a:bodyPr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29222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8745E-A627-4410-8020-6B8B55BB7499}" type="datetime1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5AF69-AA59-457F-B280-FACD881D50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609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ADBD-52B1-4B8E-9AAD-8CCBE38A522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5546-0465-40A0-B4B8-0639673FF9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46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華康中圓體" pitchFamily="49" charset="-120"/>
                <a:ea typeface="華康中圓體" pitchFamily="49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華康中圓體" pitchFamily="49" charset="-120"/>
                <a:ea typeface="華康中圓體" pitchFamily="49" charset="-120"/>
              </a:defRPr>
            </a:lvl1pPr>
            <a:lvl2pPr>
              <a:defRPr sz="2800">
                <a:latin typeface="華康中圓體" pitchFamily="49" charset="-120"/>
                <a:ea typeface="華康中圓體" pitchFamily="49" charset="-120"/>
              </a:defRPr>
            </a:lvl2pPr>
            <a:lvl3pPr>
              <a:defRPr sz="2400">
                <a:latin typeface="華康中圓體" pitchFamily="49" charset="-120"/>
                <a:ea typeface="華康中圓體" pitchFamily="49" charset="-120"/>
              </a:defRPr>
            </a:lvl3pPr>
            <a:lvl4pPr>
              <a:defRPr sz="2000">
                <a:latin typeface="華康中圓體" pitchFamily="49" charset="-120"/>
                <a:ea typeface="華康中圓體" pitchFamily="49" charset="-120"/>
              </a:defRPr>
            </a:lvl4pPr>
            <a:lvl5pPr>
              <a:defRPr sz="2000">
                <a:latin typeface="華康中圓體" pitchFamily="49" charset="-120"/>
                <a:ea typeface="華康中圓體" pitchFamily="49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華康中圓體" pitchFamily="49" charset="-120"/>
                <a:ea typeface="華康中圓體" pitchFamily="49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AD41-AAB4-4E02-9788-4E6670C3BA5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5546-0465-40A0-B4B8-0639673FF9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14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華康中圓體" pitchFamily="49" charset="-120"/>
                <a:ea typeface="華康中圓體" pitchFamily="49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華康中圓體" pitchFamily="49" charset="-120"/>
                <a:ea typeface="華康中圓體" pitchFamily="49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華康中圓體" pitchFamily="49" charset="-120"/>
                <a:ea typeface="華康中圓體" pitchFamily="49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A347-9820-447B-B8CE-50717A1F754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5546-0465-40A0-B4B8-0639673FF9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10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8AD4-3EDC-441E-B238-CFDFDE8C79F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5546-0465-40A0-B4B8-0639673FF9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69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737C-8459-4750-8639-B66771D190A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5546-0465-40A0-B4B8-0639673FF9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886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E81C73-5A97-4E8E-88D0-45334EC8C7E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A305546-0465-40A0-B4B8-0639673FF9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353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476250"/>
            <a:ext cx="7086600" cy="12763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826A0C3-0B01-4F15-B5B8-6C3AD417469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A305546-0465-40A0-B4B8-0639673FF9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0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華康中圓體" pitchFamily="49" charset="-120"/>
                <a:ea typeface="華康中圓體" pitchFamily="49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440BB-6904-4494-8695-DFCD502B4A0D}" type="datetime1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2F3FA-F335-4F5F-B260-75A4F6672CE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035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+mj-ea"/>
                <a:ea typeface="+mj-ea"/>
              </a:defRPr>
            </a:lvl1pPr>
            <a:lvl2pPr>
              <a:defRPr sz="2400">
                <a:latin typeface="+mj-ea"/>
                <a:ea typeface="+mj-ea"/>
              </a:defRPr>
            </a:lvl2pPr>
            <a:lvl3pPr>
              <a:defRPr sz="2000">
                <a:latin typeface="+mj-ea"/>
                <a:ea typeface="+mj-ea"/>
              </a:defRPr>
            </a:lvl3pPr>
            <a:lvl4pPr>
              <a:defRPr sz="1800">
                <a:latin typeface="+mj-ea"/>
                <a:ea typeface="+mj-ea"/>
              </a:defRPr>
            </a:lvl4pPr>
            <a:lvl5pPr>
              <a:defRPr sz="1800">
                <a:latin typeface="+mj-ea"/>
                <a:ea typeface="+mj-e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+mj-ea"/>
                <a:ea typeface="+mj-ea"/>
              </a:defRPr>
            </a:lvl1pPr>
            <a:lvl2pPr>
              <a:defRPr sz="2400">
                <a:latin typeface="+mj-ea"/>
                <a:ea typeface="+mj-ea"/>
              </a:defRPr>
            </a:lvl2pPr>
            <a:lvl3pPr>
              <a:defRPr sz="2000">
                <a:latin typeface="+mj-ea"/>
                <a:ea typeface="+mj-ea"/>
              </a:defRPr>
            </a:lvl3pPr>
            <a:lvl4pPr>
              <a:defRPr sz="1800">
                <a:latin typeface="+mj-ea"/>
                <a:ea typeface="+mj-ea"/>
              </a:defRPr>
            </a:lvl4pPr>
            <a:lvl5pPr>
              <a:defRPr sz="1800">
                <a:latin typeface="+mj-ea"/>
                <a:ea typeface="+mj-e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>
              <a:defRPr/>
            </a:pPr>
            <a:fld id="{D790C9F2-EA45-4E27-858E-0931ECD1D3BB}" type="datetime1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>
              <a:defRPr/>
            </a:pPr>
            <a:fld id="{9797B0C7-D6BC-4D17-937D-F703F2E0A1B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98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華康中圓體" pitchFamily="49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  <a:ea typeface="華康中圓體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+mn-lt"/>
                <a:ea typeface="華康中圓體" pitchFamily="49" charset="-120"/>
              </a:defRPr>
            </a:lvl1pPr>
            <a:lvl2pPr>
              <a:defRPr sz="2000">
                <a:latin typeface="+mn-lt"/>
                <a:ea typeface="華康中圓體" pitchFamily="49" charset="-120"/>
              </a:defRPr>
            </a:lvl2pPr>
            <a:lvl3pPr>
              <a:defRPr sz="1800">
                <a:latin typeface="+mn-lt"/>
                <a:ea typeface="華康中圓體" pitchFamily="49" charset="-120"/>
              </a:defRPr>
            </a:lvl3pPr>
            <a:lvl4pPr>
              <a:defRPr sz="1600">
                <a:latin typeface="+mn-lt"/>
                <a:ea typeface="華康中圓體" pitchFamily="49" charset="-120"/>
              </a:defRPr>
            </a:lvl4pPr>
            <a:lvl5pPr>
              <a:defRPr sz="1600">
                <a:latin typeface="+mn-lt"/>
                <a:ea typeface="華康中圓體" pitchFamily="49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  <a:ea typeface="華康中圓體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+mn-lt"/>
                <a:ea typeface="華康中圓體" pitchFamily="49" charset="-120"/>
              </a:defRPr>
            </a:lvl1pPr>
            <a:lvl2pPr>
              <a:defRPr sz="2000">
                <a:latin typeface="+mn-lt"/>
                <a:ea typeface="華康中圓體" pitchFamily="49" charset="-120"/>
              </a:defRPr>
            </a:lvl2pPr>
            <a:lvl3pPr>
              <a:defRPr sz="1800">
                <a:latin typeface="+mn-lt"/>
                <a:ea typeface="華康中圓體" pitchFamily="49" charset="-120"/>
              </a:defRPr>
            </a:lvl3pPr>
            <a:lvl4pPr>
              <a:defRPr sz="1600">
                <a:latin typeface="+mn-lt"/>
                <a:ea typeface="華康中圓體" pitchFamily="49" charset="-120"/>
              </a:defRPr>
            </a:lvl4pPr>
            <a:lvl5pPr>
              <a:defRPr sz="1600">
                <a:latin typeface="+mn-lt"/>
                <a:ea typeface="華康中圓體" pitchFamily="49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3C23C4AE-57A9-406C-AA0F-AD46D66613DB}" type="datetime1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E51CB39C-3162-43F8-A411-DCB3F9CD376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128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華康中圓體" pitchFamily="49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AA0A99FE-C450-4BB7-AC70-A1A45774648C}" type="datetime1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2B8A613-223B-485D-86A7-C2DA2DA3E41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7195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4ADCC-DC31-4FD9-B36F-00E9298A7B47}" type="datetime1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42B63-78DD-4BC3-A392-EA2E09C41B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5413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+mj-ea"/>
                <a:ea typeface="+mj-ea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+mj-ea"/>
                <a:ea typeface="+mj-ea"/>
              </a:defRPr>
            </a:lvl1pPr>
            <a:lvl2pPr>
              <a:defRPr sz="2800">
                <a:latin typeface="+mj-ea"/>
                <a:ea typeface="+mj-ea"/>
              </a:defRPr>
            </a:lvl2pPr>
            <a:lvl3pPr>
              <a:defRPr sz="2400">
                <a:latin typeface="+mj-ea"/>
                <a:ea typeface="+mj-ea"/>
              </a:defRPr>
            </a:lvl3pPr>
            <a:lvl4pPr>
              <a:defRPr sz="2000">
                <a:latin typeface="+mj-ea"/>
                <a:ea typeface="+mj-ea"/>
              </a:defRPr>
            </a:lvl4pPr>
            <a:lvl5pPr>
              <a:defRPr sz="2000">
                <a:latin typeface="+mj-ea"/>
                <a:ea typeface="+mj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+mj-ea"/>
                <a:ea typeface="+mj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>
              <a:defRPr/>
            </a:pPr>
            <a:fld id="{A2FC2010-BF82-440B-985A-A0F345ACC520}" type="datetime1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>
              <a:defRPr/>
            </a:pPr>
            <a:fld id="{409D0FF9-AD3C-485B-929B-30E3BAD0F937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439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華康中圓體" pitchFamily="49" charset="-120"/>
                <a:ea typeface="華康中圓體" pitchFamily="49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華康中圓體" pitchFamily="49" charset="-120"/>
                <a:ea typeface="華康中圓體" pitchFamily="49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華康中圓體" pitchFamily="49" charset="-120"/>
                <a:ea typeface="華康中圓體" pitchFamily="49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CB22A-8174-481A-88C0-FAD18124A72F}" type="datetime1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EAD88-123B-4557-9300-B9355704737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08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B22C374-4DE3-448C-9C0B-50756EB58D67}" type="datetime1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7FE3AFC-3E3F-448C-BF09-6AF5476B9C5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14313" y="142875"/>
            <a:ext cx="8715375" cy="6572250"/>
          </a:xfrm>
          <a:prstGeom prst="rect">
            <a:avLst/>
          </a:prstGeom>
          <a:solidFill>
            <a:srgbClr val="FFFF99"/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zh-TW" altLang="en-US">
              <a:solidFill>
                <a:srgbClr val="FFFFFF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428625" y="366713"/>
            <a:ext cx="8358188" cy="620553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zh-TW" altLang="en-US">
              <a:solidFill>
                <a:srgbClr val="FFFFFF"/>
              </a:solidFill>
            </a:endParaRPr>
          </a:p>
        </p:txBody>
      </p:sp>
      <p:sp>
        <p:nvSpPr>
          <p:cNvPr id="1033" name="文字方塊 9"/>
          <p:cNvSpPr txBox="1">
            <a:spLocks noChangeArrowheads="1"/>
          </p:cNvSpPr>
          <p:nvPr userDrawn="1"/>
        </p:nvSpPr>
        <p:spPr bwMode="auto">
          <a:xfrm>
            <a:off x="5429250" y="6215063"/>
            <a:ext cx="12858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13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健康吃</a:t>
            </a:r>
            <a:r>
              <a:rPr kumimoji="0" lang="en-US" altLang="zh-TW" sz="1300" b="1">
                <a:solidFill>
                  <a:srgbClr val="FFFF99"/>
                </a:solidFill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1300" b="1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快樂動</a:t>
            </a:r>
            <a:endParaRPr kumimoji="0" lang="zh-TW" altLang="en-US" sz="1300" b="1">
              <a:solidFill>
                <a:srgbClr val="7F7F7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34" name="Picture 2" descr="Z:\給子秦-健康吃快樂動\健康吃快樂動2年計畫\102健康吃快樂動2年宣導-相關文宣印製\第一學期\我的飲食新主張-海報(雀巢版)\我的飲食新主張-雀巢版ver0521-01.jpg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95844" r="63997" b="1018"/>
          <a:stretch>
            <a:fillRect/>
          </a:stretch>
        </p:blipFill>
        <p:spPr bwMode="auto">
          <a:xfrm>
            <a:off x="6643688" y="6143625"/>
            <a:ext cx="16065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E9111D9-AA90-401C-91A4-19241D260B95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t>2020/8/24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A305546-0465-40A0-B4B8-0639673FF95D}" type="slidenum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4282" y="142852"/>
            <a:ext cx="8715436" cy="6572296"/>
          </a:xfrm>
          <a:prstGeom prst="rect">
            <a:avLst/>
          </a:prstGeom>
          <a:solidFill>
            <a:srgbClr val="FFFF99"/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428596" y="366690"/>
            <a:ext cx="8358246" cy="620558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5429256" y="6215082"/>
            <a:ext cx="12858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3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健康吃</a:t>
            </a:r>
            <a:r>
              <a:rPr kumimoji="0" lang="en-US" altLang="zh-TW" sz="1300" b="1" dirty="0">
                <a:solidFill>
                  <a:srgbClr val="FFFF99"/>
                </a:solidFill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13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快樂動</a:t>
            </a:r>
            <a:endParaRPr kumimoji="0" lang="zh-TW" altLang="en-US" sz="1300" b="1" dirty="0">
              <a:solidFill>
                <a:prstClr val="black">
                  <a:lumMod val="50000"/>
                  <a:lumOff val="50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Picture 2" descr="Z:\給子秦-健康吃快樂動\健康吃快樂動2年計畫\102健康吃快樂動2年宣導-相關文宣印製\第一學期\我的飲食新主張-海報(雀巢版)\我的飲食新主張-雀巢版ver0521-01.jpg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07" t="95844" r="63997" b="1018"/>
          <a:stretch>
            <a:fillRect/>
          </a:stretch>
        </p:blipFill>
        <p:spPr bwMode="auto">
          <a:xfrm>
            <a:off x="6643702" y="6143644"/>
            <a:ext cx="1606851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308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\\192.168.0.236\營養組共用\給小荷\1-108-109健康吃快樂動計畫\0-學校執行計畫文件(含教學PPT)\109學年度第一學期\黃金比例 讓你健康吃一餐1090331\投影片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111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192.168.0.236\營養組共用\給小荷\1-108-109健康吃快樂動計畫\0-學校執行計畫文件(含教學PPT)\109學年度第一學期\黃金比例 讓你健康吃一餐1090331\投影片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" y="30852"/>
            <a:ext cx="9142864" cy="68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 descr="\\192.168.0.236\營養組共用\給小荷\1-108-109健康吃快樂動計畫\0-學校執行計畫文件(含教學PPT)\109學年度第一學期\黃金比例 讓你健康吃一餐1090331\投影片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192.168.0.236\營養組共用\給小荷\1-108-109健康吃快樂動計畫\0-學校執行計畫文件(含教學PPT)\109學年度第一學期\黃金比例 讓你健康吃一餐1090331\投影片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0" y="-7993"/>
            <a:ext cx="9109700" cy="683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66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192.168.0.236\營養組共用\給小荷\1-108-109健康吃快樂動計畫\0-學校執行計畫文件(含教學PPT)\109學年度第一學期\黃金比例 讓你健康吃一餐1090331\投影片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192.168.0.236\營養組共用\給小荷\1-108-109健康吃快樂動計畫\0-學校執行計畫文件(含教學PPT)\109學年度第一學期\黃金比例 讓你健康吃一餐1090331\投影片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80" y="-1"/>
            <a:ext cx="9155380" cy="686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192.168.0.236\營養組共用\給小荷\1-108-109健康吃快樂動計畫\0-學校執行計畫文件(含教學PPT)\109學年度第一學期\黃金比例 讓你健康吃一餐1090331\投影片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192.168.0.236\營養組共用\給小荷\1-108-109健康吃快樂動計畫\0-學校執行計畫文件(含教學PPT)\109學年度第一學期\黃金比例 讓你健康吃一餐1090331\投影片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8" y="0"/>
            <a:ext cx="9117692" cy="683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388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192.168.0.236\營養組共用\給小荷\1-108-109健康吃快樂動計畫\0-學校執行計畫文件(含教學PPT)\109學年度第一學期\黃金比例 讓你健康吃一餐1090331\投影片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474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192.168.0.236\營養組共用\給小荷\1-108-109健康吃快樂動計畫\0-學校執行計畫文件(含教學PPT)\109學年度第一學期\黃金比例 讓你健康吃一餐1090331\投影片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4" y="-1"/>
            <a:ext cx="9116536" cy="683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192.168.0.236\營養組共用\給小荷\1-108-109健康吃快樂動計畫\0-學校執行計畫文件(含教學PPT)\109學年度第一學期\黃金比例 讓你健康吃一餐1090331\投影片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" y="0"/>
            <a:ext cx="91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51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0.236\營養組共用\給小荷\1-108-109健康吃快樂動計畫\0-學校執行計畫文件(含教學PPT)\109學年度第一學期\黃金比例 讓你健康吃一餐1090331\投影片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" y="-31989"/>
            <a:ext cx="9117672" cy="683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264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192.168.0.236\營養組共用\給小荷\1-108-109健康吃快樂動計畫\0-學校執行計畫文件(含教學PPT)\109學年度第一學期\黃金比例 讓你健康吃一餐1090331\投影片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9736"/>
            <a:ext cx="9104352" cy="682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195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192.168.0.236\營養組共用\給小荷\1-108-109健康吃快樂動計畫\0-學校執行計畫文件(含教學PPT)\109學年度第一學期\黃金比例 讓你健康吃一餐1090331\投影片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95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192.168.0.236\營養組共用\給小荷\1-108-109健康吃快樂動計畫\0-學校執行計畫文件(含教學PPT)\109學年度第一學期\黃金比例 讓你健康吃一餐1090331\投影片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" y="19452"/>
            <a:ext cx="9135968" cy="685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192.168.0.236\營養組共用\給小荷\1-108-109健康吃快樂動計畫\0-學校執行計畫文件(含教學PPT)\109學年度第一學期\黃金比例 讓你健康吃一餐1090331\投影片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8" y="0"/>
            <a:ext cx="9164528" cy="687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\\192.168.0.236\營養組共用\給小荷\1-108-109健康吃快樂動計畫\0-學校執行計畫文件(含教學PPT)\109學年度第一學期\黃金比例 讓你健康吃一餐1090331\投影片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192.168.0.236\營養組共用\給小荷\1-108-109健康吃快樂動計畫\0-學校執行計畫文件(含教學PPT)\109學年度第一學期\黃金比例 讓你健康吃一餐1090331\投影片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\\192.168.0.236\營養組共用\給小荷\1-108-109健康吃快樂動計畫\0-學校執行計畫文件(含教學PPT)\109學年度第一學期\黃金比例 讓你健康吃一餐1090331\投影片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" y="-1"/>
            <a:ext cx="9110836" cy="68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192.168.0.236\營養組共用\給小荷\1-108-109健康吃快樂動計畫\0-學校執行計畫文件(含教學PPT)\109學年度第一學期\黃金比例 讓你健康吃一餐1090331\投影片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2" y="-1"/>
            <a:ext cx="9163392" cy="687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730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\\192.168.0.236\營養組共用\給小荷\1-108-109健康吃快樂動計畫\0-學校執行計畫文件(含教學PPT)\109學年度第一學期\黃金比例 讓你健康吃一餐1090331\投影片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287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192.168.0.236\營養組共用\給小荷\1-108-109健康吃快樂動計畫\0-學校執行計畫文件(含教學PPT)\109學年度第一學期\黃金比例 讓你健康吃一餐1090331\投影片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88" y="-1"/>
            <a:ext cx="9164588" cy="687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0.236\營養組共用\給小荷\1-108-109健康吃快樂動計畫\0-學校執行計畫文件(含教學PPT)\109學年度第一學期\黃金比例 讓你健康吃一餐1090331\投影片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" y="35456"/>
            <a:ext cx="9124568" cy="68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669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22" name="Picture 2" descr="\\192.168.0.236\營養組共用\給小荷\1-108-109健康吃快樂動計畫\0-學校執行計畫文件(含教學PPT)\109學年度第一學期\黃金比例 讓你健康吃一餐1090331\投影片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205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1746" name="Picture 2" descr="\\192.168.0.236\營養組共用\給小荷\1-108-109健康吃快樂動計畫\0-學校執行計畫文件(含教學PPT)\109學年度第一學期\黃金比例 讓你健康吃一餐1090331\投影片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12" y="-1"/>
            <a:ext cx="9163412" cy="687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280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2771" name="Picture 3" descr="\\192.168.0.236\營養組共用\給小荷\1-108-109健康吃快樂動計畫\0-學校執行計畫文件(含教學PPT)\109學年度第一學期\黃金比例 讓你健康吃一餐10903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84" y="0"/>
            <a:ext cx="9159984" cy="68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615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\\192.168.0.236\營養組共用\給小荷\1-108-109健康吃快樂動計畫\0-學校執行計畫文件(含教學PPT)\109學年度第一學期\黃金比例 讓你健康吃一餐1090331\投影片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88"/>
            <a:ext cx="9124147" cy="684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768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192.168.0.236\營養組共用\給小荷\1-108-109健康吃快樂動計畫\0-學校執行計畫文件(含教學PPT)\109學年度第一學期\黃金比例 讓你健康吃一餐1090331\投影片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\\192.168.0.236\營養組共用\給小荷\1-108-109健康吃快樂動計畫\0-學校執行計畫文件(含教學PPT)\109學年度第一學期\黃金比例 讓你健康吃一餐1090331\投影片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074334"/>
      </p:ext>
    </p:extLst>
  </p:cSld>
  <p:clrMapOvr>
    <a:masterClrMapping/>
  </p:clrMapOvr>
  <p:transition>
    <p:blinds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\\192.168.0.236\營養組共用\給小荷\1-108-109健康吃快樂動計畫\0-學校執行計畫文件(含教學PPT)\109學年度第一學期\黃金比例 讓你健康吃一餐1090331\投影片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384696"/>
      </p:ext>
    </p:extLst>
  </p:cSld>
  <p:clrMapOvr>
    <a:masterClrMapping/>
  </p:clrMapOvr>
  <p:transition>
    <p:blinds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\\192.168.0.236\營養組共用\給小荷\1-108-109健康吃快樂動計畫\0-學校執行計畫文件(含教學PPT)\109學年度第一學期\黃金比例 讓你健康吃一餐1090331\投影片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95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\\192.168.0.236\營養組共用\給小荷\1-108-109健康吃快樂動計畫\0-學校執行計畫文件(含教學PPT)\109學年度第一學期\黃金比例 讓你健康吃一餐1090331\投影片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" y="-1"/>
            <a:ext cx="9132500" cy="68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267375"/>
      </p:ext>
    </p:extLst>
  </p:cSld>
  <p:clrMapOvr>
    <a:masterClrMapping/>
  </p:clrMapOvr>
  <p:transition>
    <p:blinds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\\192.168.0.236\營養組共用\給小荷\1-108-109健康吃快樂動計畫\0-學校執行計畫文件(含教學PPT)\109學年度第一學期\黃金比例 讓你健康吃一餐1090331\投影片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\\192.168.0.236\營養組共用\給小荷\1-108-109健康吃快樂動計畫\0-學校執行計畫文件(含教學PPT)\109學年度第一學期\黃金比例 讓你健康吃一餐1090331\投影片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40"/>
            <a:ext cx="9128747" cy="68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\\192.168.0.236\營養組共用\給小荷\1-108-109健康吃快樂動計畫\0-學校執行計畫文件(含教學PPT)\109學年度第一學期\黃金比例 讓你健康吃一餐1090331\投影片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10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\\192.168.0.236\營養組共用\給小荷\1-108-109健康吃快樂動計畫\0-學校執行計畫文件(含教學PPT)\109學年度第一學期\黃金比例 讓你健康吃一餐1090331\投影片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96" y="20568"/>
            <a:ext cx="9167996" cy="687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123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42B63-78DD-4BC3-A392-EA2E09C41B9D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pic>
        <p:nvPicPr>
          <p:cNvPr id="51202" name="Picture 2" descr="\\192.168.0.236\營養組共用\給小荷\1-108-109健康吃快樂動計畫\0-學校執行計畫文件(含教學PPT)\109學年度第一學期\黃金比例 讓你健康吃一餐10904017\投影片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964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\\192.168.0.236\營養組共用\給小荷\1-108-109健康吃快樂動計畫\0-學校執行計畫文件(含教學PPT)\109學年度第一學期\黃金比例 讓你健康吃一餐1090331\投影片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7610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42B63-78DD-4BC3-A392-EA2E09C41B9D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pic>
        <p:nvPicPr>
          <p:cNvPr id="52226" name="Picture 2" descr="\\192.168.0.236\營養組共用\給小荷\1-108-109健康吃快樂動計畫\0-學校執行計畫文件(含教學PPT)\109學年度第一學期\黃金比例 讓你健康吃一餐10904017\投影片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2" y="10284"/>
            <a:ext cx="9151992" cy="686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1444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192.168.0.236\營養組共用\給小荷\1-108-109健康吃快樂動計畫\0-學校執行計畫文件(含教學PPT)\109學年度第一學期\黃金比例 讓你健康吃一餐1090331\投影片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" y="17140"/>
            <a:ext cx="9122296" cy="684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3631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42B63-78DD-4BC3-A392-EA2E09C41B9D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pic>
        <p:nvPicPr>
          <p:cNvPr id="53250" name="Picture 2" descr="\\192.168.0.236\營養組共用\給小荷\1-108-109健康吃快樂動計畫\0-學校執行計畫文件(含教學PPT)\109學年度第一學期\黃金比例 讓你健康吃一餐10904017\投影片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509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192.168.0.236\營養組共用\給小荷\1-108-109健康吃快樂動計畫\0-學校執行計畫文件(含教學PPT)\109學年度第一學期\黃金比例 讓你健康吃一餐1090331\投影片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0760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42B63-78DD-4BC3-A392-EA2E09C41B9D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pic>
        <p:nvPicPr>
          <p:cNvPr id="54274" name="Picture 2" descr="\\192.168.0.236\營養組共用\給小荷\1-108-109健康吃快樂動計畫\0-學校執行計畫文件(含教學PPT)\109學年度第一學期\黃金比例 讓你健康吃一餐10904017\投影片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8138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\\192.168.0.236\營養組共用\給小荷\1-108-109健康吃快樂動計畫\0-學校執行計畫文件(含教學PPT)\109學年度第一學期\黃金比例 讓你健康吃一餐1090331\投影片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2" y="-1"/>
            <a:ext cx="9146292" cy="685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783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0.236\營養組共用\給小荷\1-108-109健康吃快樂動計畫\0-學校執行計畫文件(含教學PPT)\109學年度第一學期\黃金比例 讓你健康吃一餐1090331\投影片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6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3917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42B63-78DD-4BC3-A392-EA2E09C41B9D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pic>
        <p:nvPicPr>
          <p:cNvPr id="55298" name="Picture 2" descr="\\192.168.0.236\營養組共用\給小荷\1-108-109健康吃快樂動計畫\0-學校執行計畫文件(含教學PPT)\109學年度第一學期\黃金比例 讓你健康吃一餐10904017\投影片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6851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192.168.0.236\營養組共用\給小荷\1-108-109健康吃快樂動計畫\0-學校執行計畫文件(含教學PPT)\109學年度第一學期\黃金比例 讓你健康吃一餐1090331\投影片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65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42B63-78DD-4BC3-A392-EA2E09C41B9D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pic>
        <p:nvPicPr>
          <p:cNvPr id="56322" name="Picture 2" descr="\\192.168.0.236\營養組共用\給小荷\1-108-109健康吃快樂動計畫\0-學校執行計畫文件(含教學PPT)\109學年度第一學期\黃金比例 讓你健康吃一餐10904017\投影片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6819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\\192.168.0.236\營養組共用\給小荷\1-108-109健康吃快樂動計畫\0-學校執行計畫文件(含教學PPT)\109學年度第一學期\黃金比例 讓你健康吃一餐1090331\投影片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8" y="26268"/>
            <a:ext cx="9153068" cy="686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935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410E860-E06A-4C43-8366-5C62D8AC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618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\\192.168.0.236\營養組共用\給小荷\1-108-109健康吃快樂動計畫\0-學校執行計畫文件(含教學PPT)\109學年度第一學期\黃金比例 讓你健康吃一餐1090331\投影片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0552" cy="685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192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0.236\營養組共用\給小荷\1-108-109健康吃快樂動計畫\0-學校執行計畫文件(含教學PPT)\109學年度第一學期\黃金比例 讓你健康吃一餐1090331\投影片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23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192.168.0.236\營養組共用\給小荷\1-108-109健康吃快樂動計畫\0-學校執行計畫文件(含教學PPT)\109學年度第一學期\黃金比例 讓你健康吃一餐1090331\投影片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192.168.0.236\營養組共用\給小荷\1-108-109健康吃快樂動計畫\0-學校執行計畫文件(含教學PPT)\109學年度第一學期\黃金比例 讓你健康吃一餐1090331\投影片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192.168.0.236\營養組共用\給小荷\1-108-109健康吃快樂動計畫\0-學校執行計畫文件(含教學PPT)\109學年度第一學期\黃金比例 讓你健康吃一餐1090331\投影片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5|3.7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9|1|1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6"/>
</p:tagLst>
</file>

<file path=ppt/theme/theme1.xml><?xml version="1.0" encoding="utf-8"?>
<a:theme xmlns:a="http://schemas.openxmlformats.org/drawingml/2006/main" name="小旺福萬歲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自訂 9">
      <a:majorFont>
        <a:latin typeface="微軟正黑體"/>
        <a:ea typeface="微軟正黑體"/>
        <a:cs typeface=""/>
      </a:majorFont>
      <a:minorFont>
        <a:latin typeface="微軟正黑體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小旺福萬歲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自訂 1">
      <a:majorFont>
        <a:latin typeface="Arial"/>
        <a:ea typeface="微軟正黑體"/>
        <a:cs typeface=""/>
      </a:majorFont>
      <a:minorFont>
        <a:latin typeface="Times New Roman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2011年行事曆</Template>
  <TotalTime>3135</TotalTime>
  <Words>1658</Words>
  <Application>Microsoft Office PowerPoint</Application>
  <PresentationFormat>如螢幕大小 (4:3)</PresentationFormat>
  <Paragraphs>145</Paragraphs>
  <Slides>55</Slides>
  <Notes>42</Notes>
  <HiddenSlides>10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55</vt:i4>
      </vt:variant>
    </vt:vector>
  </HeadingPairs>
  <TitlesOfParts>
    <vt:vector size="67" baseType="lpstr">
      <vt:lpstr>jf open 粉圓 1.0</vt:lpstr>
      <vt:lpstr>SetoFont</vt:lpstr>
      <vt:lpstr>文鼎海報體</vt:lpstr>
      <vt:lpstr>華康中圓體</vt:lpstr>
      <vt:lpstr>微軟正黑體</vt:lpstr>
      <vt:lpstr>新細明體</vt:lpstr>
      <vt:lpstr>標楷體</vt:lpstr>
      <vt:lpstr>Arial</vt:lpstr>
      <vt:lpstr>Calibri</vt:lpstr>
      <vt:lpstr>Times New Roman</vt:lpstr>
      <vt:lpstr>小旺福萬歲</vt:lpstr>
      <vt:lpstr>1_小旺福萬歲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董氏基金會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黃金比例221 讓你健康吃一餐</dc:title>
  <dc:creator>醒荷</dc:creator>
  <cp:lastModifiedBy>董氏-芷欣</cp:lastModifiedBy>
  <cp:revision>341</cp:revision>
  <dcterms:created xsi:type="dcterms:W3CDTF">2011-02-17T03:09:14Z</dcterms:created>
  <dcterms:modified xsi:type="dcterms:W3CDTF">2020-08-24T03:20:03Z</dcterms:modified>
</cp:coreProperties>
</file>