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1.xml" ContentType="application/vnd.openxmlformats-officedocument.presentationml.tags+xml"/>
  <Override PartName="/ppt/notesSlides/notesSlide61.xml" ContentType="application/vnd.openxmlformats-officedocument.presentationml.notesSlide+xml"/>
  <Override PartName="/ppt/tags/tag2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3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02"/>
  </p:notesMasterIdLst>
  <p:handoutMasterIdLst>
    <p:handoutMasterId r:id="rId103"/>
  </p:handoutMasterIdLst>
  <p:sldIdLst>
    <p:sldId id="506" r:id="rId2"/>
    <p:sldId id="507" r:id="rId3"/>
    <p:sldId id="514" r:id="rId4"/>
    <p:sldId id="515" r:id="rId5"/>
    <p:sldId id="475" r:id="rId6"/>
    <p:sldId id="356" r:id="rId7"/>
    <p:sldId id="476" r:id="rId8"/>
    <p:sldId id="483" r:id="rId9"/>
    <p:sldId id="441" r:id="rId10"/>
    <p:sldId id="511" r:id="rId11"/>
    <p:sldId id="503" r:id="rId12"/>
    <p:sldId id="512" r:id="rId13"/>
    <p:sldId id="481" r:id="rId14"/>
    <p:sldId id="443" r:id="rId15"/>
    <p:sldId id="496" r:id="rId16"/>
    <p:sldId id="434" r:id="rId17"/>
    <p:sldId id="365" r:id="rId18"/>
    <p:sldId id="366" r:id="rId19"/>
    <p:sldId id="504" r:id="rId20"/>
    <p:sldId id="367" r:id="rId21"/>
    <p:sldId id="455" r:id="rId22"/>
    <p:sldId id="502" r:id="rId23"/>
    <p:sldId id="436" r:id="rId24"/>
    <p:sldId id="510" r:id="rId25"/>
    <p:sldId id="485" r:id="rId26"/>
    <p:sldId id="497" r:id="rId27"/>
    <p:sldId id="369" r:id="rId28"/>
    <p:sldId id="480" r:id="rId29"/>
    <p:sldId id="375" r:id="rId30"/>
    <p:sldId id="376" r:id="rId31"/>
    <p:sldId id="377" r:id="rId32"/>
    <p:sldId id="498" r:id="rId33"/>
    <p:sldId id="458" r:id="rId34"/>
    <p:sldId id="509" r:id="rId35"/>
    <p:sldId id="517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3" r:id="rId50"/>
    <p:sldId id="534" r:id="rId51"/>
    <p:sldId id="535" r:id="rId52"/>
    <p:sldId id="536" r:id="rId53"/>
    <p:sldId id="537" r:id="rId54"/>
    <p:sldId id="538" r:id="rId55"/>
    <p:sldId id="539" r:id="rId56"/>
    <p:sldId id="540" r:id="rId57"/>
    <p:sldId id="541" r:id="rId58"/>
    <p:sldId id="542" r:id="rId59"/>
    <p:sldId id="543" r:id="rId60"/>
    <p:sldId id="544" r:id="rId61"/>
    <p:sldId id="545" r:id="rId62"/>
    <p:sldId id="546" r:id="rId63"/>
    <p:sldId id="547" r:id="rId64"/>
    <p:sldId id="548" r:id="rId65"/>
    <p:sldId id="549" r:id="rId66"/>
    <p:sldId id="550" r:id="rId67"/>
    <p:sldId id="448" r:id="rId68"/>
    <p:sldId id="553" r:id="rId69"/>
    <p:sldId id="444" r:id="rId70"/>
    <p:sldId id="551" r:id="rId71"/>
    <p:sldId id="552" r:id="rId72"/>
    <p:sldId id="445" r:id="rId73"/>
    <p:sldId id="460" r:id="rId74"/>
    <p:sldId id="562" r:id="rId75"/>
    <p:sldId id="417" r:id="rId76"/>
    <p:sldId id="563" r:id="rId77"/>
    <p:sldId id="461" r:id="rId78"/>
    <p:sldId id="564" r:id="rId79"/>
    <p:sldId id="462" r:id="rId80"/>
    <p:sldId id="565" r:id="rId81"/>
    <p:sldId id="463" r:id="rId82"/>
    <p:sldId id="566" r:id="rId83"/>
    <p:sldId id="419" r:id="rId84"/>
    <p:sldId id="567" r:id="rId85"/>
    <p:sldId id="554" r:id="rId86"/>
    <p:sldId id="568" r:id="rId87"/>
    <p:sldId id="555" r:id="rId88"/>
    <p:sldId id="569" r:id="rId89"/>
    <p:sldId id="556" r:id="rId90"/>
    <p:sldId id="570" r:id="rId91"/>
    <p:sldId id="557" r:id="rId92"/>
    <p:sldId id="571" r:id="rId93"/>
    <p:sldId id="558" r:id="rId94"/>
    <p:sldId id="572" r:id="rId95"/>
    <p:sldId id="559" r:id="rId96"/>
    <p:sldId id="573" r:id="rId97"/>
    <p:sldId id="450" r:id="rId98"/>
    <p:sldId id="574" r:id="rId99"/>
    <p:sldId id="513" r:id="rId100"/>
    <p:sldId id="561" r:id="rId10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301" initials="3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00"/>
    <a:srgbClr val="6F3505"/>
    <a:srgbClr val="0066FF"/>
    <a:srgbClr val="FFFF99"/>
    <a:srgbClr val="E6B57A"/>
    <a:srgbClr val="0612FE"/>
    <a:srgbClr val="0725B9"/>
    <a:srgbClr val="F0D2AE"/>
    <a:srgbClr val="E4A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1" autoAdjust="0"/>
    <p:restoredTop sz="67005" autoAdjust="0"/>
  </p:normalViewPr>
  <p:slideViewPr>
    <p:cSldViewPr>
      <p:cViewPr varScale="1">
        <p:scale>
          <a:sx n="64" d="100"/>
          <a:sy n="64" d="100"/>
        </p:scale>
        <p:origin x="102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2414" y="-9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0B6FC3-87DA-4079-910E-EC03BBE97041}" type="datetimeFigureOut">
              <a:rPr lang="zh-TW" altLang="en-US"/>
              <a:pPr>
                <a:defRPr/>
              </a:pPr>
              <a:t>2020/8/24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2DB33B1-7691-4B80-BC26-47AE217CB8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65433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B65A757-7139-4A4F-8650-774D3401DBEA}" type="datetimeFigureOut">
              <a:rPr lang="zh-TW" altLang="en-US"/>
              <a:pPr>
                <a:defRPr/>
              </a:pPr>
              <a:t>2020/8/24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D50BF6B-332A-491C-831D-15A59E5DFE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3776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1&amp;aid=47&amp;bid=366&amp;cid=204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23&amp;aid=3&amp;bid=203&amp;cid=319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a.gov.tw/Pages/Detail.aspx?nodeid=485&amp;pid=8345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23&amp;aid=4&amp;bid=284&amp;cid=916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23&amp;aid=4&amp;bid=284&amp;cid=916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L7D8R7ut3o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hvMd47Hyf8" TargetMode="External"/><Relationship Id="rId3" Type="http://schemas.openxmlformats.org/officeDocument/2006/relationships/hyperlink" Target="https://www.youtube.com/watch?v=XDoF9BtDHwY" TargetMode="External"/><Relationship Id="rId7" Type="http://schemas.openxmlformats.org/officeDocument/2006/relationships/hyperlink" Target="https://www.youtube.com/watch?v=PubZMSYM2pE&amp;list=PLZGmuFuk0pSNDbzV1toEZslr3vq_GiReU" TargetMode="External"/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Zwh5YhITPFI" TargetMode="External"/><Relationship Id="rId5" Type="http://schemas.openxmlformats.org/officeDocument/2006/relationships/hyperlink" Target="https://www.youtube.com/watch?v=Oo8tH3-F9HE" TargetMode="External"/><Relationship Id="rId4" Type="http://schemas.openxmlformats.org/officeDocument/2006/relationships/hyperlink" Target="https://www.youtube.com/watch?v=9MTxl7MHGjQ" TargetMode="Externa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way.com.tw/gov/tped/?fbclid=IwAR0Y81esroH8cPdKeiwjxNdrMW4_oDjhGQfmOqSpzDi1j_OfWoxsLBv7r1c" TargetMode="External"/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a.gov.tw/Pages/Detail.aspx?nodeid=1622&amp;pid=9514" TargetMode="External"/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pa.gov.tw/Pages/EBook.aspx?nodeid=382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膳食纖維建議量資料來源：</a:t>
            </a:r>
            <a:r>
              <a:rPr lang="en-US" altLang="zh-TW" sz="1200" dirty="0"/>
              <a:t>2018</a:t>
            </a:r>
            <a:r>
              <a:rPr lang="zh-TW" altLang="zh-TW" sz="1200" dirty="0"/>
              <a:t>年「國人膳食營養素參考攝取量草案」</a:t>
            </a:r>
            <a:endParaRPr lang="en-US" altLang="zh-TW" sz="1200" dirty="0"/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每日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/1000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大卡，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10~12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歲適度活動量之男女學童分別為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2350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2250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大卡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除了現況調查顯示學童膳食纖維不足、吃全穀狀況不理想，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台灣及美國飲食指南均提到吃全穀的好處：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altLang="zh-TW" sz="1200" dirty="0"/>
              <a:t>1.</a:t>
            </a:r>
            <a:r>
              <a:rPr lang="zh-TW" altLang="zh-TW" sz="1200" dirty="0"/>
              <a:t>臺灣「每日飲食指南」提醒</a:t>
            </a:r>
            <a:r>
              <a:rPr lang="zh-TW" altLang="en-US" sz="1200" dirty="0"/>
              <a:t>，</a:t>
            </a:r>
            <a:r>
              <a:rPr lang="zh-TW" altLang="zh-TW" sz="1200" dirty="0"/>
              <a:t>應以未精製全榖雜糧類等原態食物作為主食為佳。</a:t>
            </a:r>
            <a:endParaRPr lang="en-US" altLang="zh-TW" sz="1200" dirty="0"/>
          </a:p>
          <a:p>
            <a:r>
              <a:rPr lang="zh-TW" altLang="zh-TW" sz="1200" dirty="0"/>
              <a:t>全穀類含有豐富的膳食纖維，有助於控制及預防癌症及多種慢性病，也對孩子的生長和學習力有正面影響。</a:t>
            </a:r>
            <a:endParaRPr lang="en-US" altLang="zh-TW" sz="1200" dirty="0"/>
          </a:p>
          <a:p>
            <a:r>
              <a:rPr lang="en-US" altLang="zh-TW" sz="1200" dirty="0"/>
              <a:t>2.</a:t>
            </a:r>
            <a:r>
              <a:rPr lang="zh-TW" altLang="zh-TW" sz="1200" dirty="0"/>
              <a:t>「</a:t>
            </a:r>
            <a:r>
              <a:rPr lang="en-US" altLang="zh-TW" sz="1200" dirty="0"/>
              <a:t>2015-2020</a:t>
            </a:r>
            <a:r>
              <a:rPr lang="zh-TW" altLang="zh-TW" sz="1200" dirty="0"/>
              <a:t>美國飲食指南」也建議至少一半的主食可選擇未加工的全榖類，</a:t>
            </a:r>
            <a:endParaRPr lang="en-US" altLang="zh-TW" sz="1200" dirty="0"/>
          </a:p>
          <a:p>
            <a:r>
              <a:rPr lang="zh-TW" altLang="zh-TW" sz="1200" dirty="0"/>
              <a:t>以增加</a:t>
            </a:r>
            <a:r>
              <a:rPr lang="zh-TW" altLang="en-US" sz="1200" dirty="0"/>
              <a:t>膳食纖維、</a:t>
            </a:r>
            <a:r>
              <a:rPr lang="zh-TW" altLang="zh-TW" sz="1200" dirty="0"/>
              <a:t>維生素</a:t>
            </a:r>
            <a:r>
              <a:rPr lang="en-US" altLang="zh-TW" sz="1200" dirty="0"/>
              <a:t>B</a:t>
            </a:r>
            <a:r>
              <a:rPr lang="zh-TW" altLang="zh-TW" sz="1200" dirty="0"/>
              <a:t>群、鐵、鉀、</a:t>
            </a:r>
            <a:r>
              <a:rPr lang="zh-TW" altLang="en-US" sz="1200" dirty="0"/>
              <a:t>鋅、</a:t>
            </a:r>
            <a:r>
              <a:rPr lang="zh-TW" altLang="zh-TW" sz="1200" dirty="0"/>
              <a:t>鎂等</a:t>
            </a:r>
            <a:r>
              <a:rPr lang="zh-TW" altLang="en-US" sz="1200" dirty="0"/>
              <a:t>營養素</a:t>
            </a:r>
            <a:r>
              <a:rPr lang="zh-TW" altLang="zh-TW" sz="1200" dirty="0"/>
              <a:t>攝取。</a:t>
            </a: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53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全穀雜糧類細分成穀物、根莖類與雜糧，</a:t>
            </a:r>
            <a:endParaRPr lang="en-US" altLang="zh-TW" dirty="0"/>
          </a:p>
          <a:p>
            <a:r>
              <a:rPr lang="zh-TW" altLang="en-US" dirty="0"/>
              <a:t>這次上課的主題是穀物，也就是全穀喔！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85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補充資料</a:t>
            </a:r>
            <a:r>
              <a:rPr lang="en-US" altLang="zh-TW" dirty="0"/>
              <a:t>:</a:t>
            </a:r>
            <a:r>
              <a:rPr lang="zh-TW" altLang="en-US" dirty="0"/>
              <a:t>台北市政府教育局</a:t>
            </a:r>
            <a:r>
              <a:rPr lang="en-US" altLang="zh-TW" dirty="0"/>
              <a:t>-</a:t>
            </a:r>
            <a:r>
              <a:rPr lang="zh-TW" altLang="en-US" dirty="0"/>
              <a:t>全穀雜糧尋寶趣</a:t>
            </a:r>
            <a:r>
              <a:rPr lang="en-US" altLang="zh-TW" dirty="0"/>
              <a:t>http://www.cdway.com.tw/gov/tped/?fbclid=IwAR0Y81esroH8cPdKeiwjxNdrMW4_oDjhGQfmOqSpzDi1j_OfWoxsLBv7r1c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45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本頁提供教師了解醣與糖的不同之參考資料，不用對孩子宣導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80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66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讓孩子猜猜看四張圖裡面哪一個是全穀，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包含麩皮、胚乳、胚芽三個部分才是全穀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04E6D-B4F6-4523-BD97-B9FF1C5D7205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5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全穀包含三個構造：麩皮、胚乳和胚芽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8962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麩皮就像是衣服一樣包在全穀粒的外面，含有豐富的膳食纖維，可以把便便清光光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E2B134-E467-410B-A86C-E0E9B5D126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204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胚乳會提供種子萌芽所需要的養分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1AE7A-3B92-41A1-8EF6-83EC1E13D310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448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胚芽就像是皇冠一樣，小小的、但是很重要，是全穀主要的營養來源唷！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633371-8573-43B4-AF27-DEB08B2DB3D6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541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可以請小朋友回答平常吃的米長什麼樣子？</a:t>
            </a:r>
            <a:endParaRPr lang="en-US" altLang="zh-TW" dirty="0"/>
          </a:p>
          <a:p>
            <a:r>
              <a:rPr lang="zh-TW" altLang="en-US" dirty="0"/>
              <a:t>介紹稻穀變成白米的過程，每一步驟都會流失一些營養</a:t>
            </a:r>
            <a:endParaRPr lang="en-US" altLang="zh-TW" dirty="0"/>
          </a:p>
          <a:p>
            <a:r>
              <a:rPr lang="zh-TW" altLang="en-US" dirty="0"/>
              <a:t>較常看到的白米並不是全穀，因為已經去掉麩皮、胚芽，只剩下胚乳</a:t>
            </a:r>
            <a:endParaRPr lang="en-US" altLang="zh-TW" dirty="0"/>
          </a:p>
          <a:p>
            <a:r>
              <a:rPr lang="zh-TW" altLang="en-US" dirty="0"/>
              <a:t>只有糙米是全穀類唷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07C00-5D89-443F-B20D-FBE11DDDA957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48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可參考董氏基金會</a:t>
            </a:r>
            <a:r>
              <a:rPr lang="en-US" altLang="zh-TW" dirty="0"/>
              <a:t>-</a:t>
            </a:r>
            <a:r>
              <a:rPr lang="zh-TW" altLang="en-US" dirty="0"/>
              <a:t>常見全穀迷思</a:t>
            </a:r>
            <a:r>
              <a:rPr lang="en-US" altLang="zh-TW" dirty="0"/>
              <a:t>Q&amp;A</a:t>
            </a:r>
            <a:r>
              <a:rPr lang="zh-TW" altLang="en-US" dirty="0"/>
              <a:t>：</a:t>
            </a:r>
            <a:r>
              <a:rPr lang="en-US" altLang="zh-TW" dirty="0">
                <a:hlinkClick r:id="rId3"/>
              </a:rPr>
              <a:t>https://nutri.jtf.org.tw/index.php?idd=1&amp;aid=47&amp;bid=366&amp;cid=2040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774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老師可視情況再做一次複習，麩皮、胚乳、胚芽的營養與重要性。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709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/>
              <a:t>全穀類的營養價值比精製穀類</a:t>
            </a:r>
            <a:r>
              <a:rPr lang="en-US" altLang="zh-TW" dirty="0"/>
              <a:t>(</a:t>
            </a:r>
            <a:r>
              <a:rPr lang="zh-TW" altLang="en-US" dirty="0"/>
              <a:t>如白米飯</a:t>
            </a:r>
            <a:r>
              <a:rPr lang="en-US" altLang="zh-TW" dirty="0"/>
              <a:t>)</a:t>
            </a:r>
            <a:r>
              <a:rPr lang="zh-TW" altLang="en-US" dirty="0"/>
              <a:t>高，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白米少了麩皮、胚芽，只剩下胚乳，營養素比全榖少很多，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且穀類在精製的過程中，會流失</a:t>
            </a:r>
            <a:r>
              <a:rPr lang="en-US" altLang="zh-TW" dirty="0"/>
              <a:t>70~80%</a:t>
            </a:r>
            <a:r>
              <a:rPr lang="zh-TW" altLang="en-US" dirty="0"/>
              <a:t>的維生素、礦物質及纖維等，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所以盡量選未精製的全穀，記得每天要有</a:t>
            </a:r>
            <a:r>
              <a:rPr lang="en-US" altLang="zh-TW" dirty="0"/>
              <a:t>1/3</a:t>
            </a:r>
            <a:r>
              <a:rPr lang="zh-TW" altLang="en-US" dirty="0"/>
              <a:t>的主食是全穀喔！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B7569B-613C-4B7C-A0D3-5AA2DB3711B9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658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供老師參考資料，每天至少</a:t>
            </a:r>
            <a:r>
              <a:rPr lang="en-US" altLang="zh-TW" dirty="0"/>
              <a:t>1/3</a:t>
            </a:r>
            <a:r>
              <a:rPr lang="zh-TW" altLang="en-US" dirty="0"/>
              <a:t>的主食是全穀喔！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763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播放全穀短片</a:t>
            </a:r>
            <a:r>
              <a:rPr lang="en-US" altLang="zh-TW" dirty="0">
                <a:solidFill>
                  <a:srgbClr val="C00000"/>
                </a:solidFill>
              </a:rPr>
              <a:t>-</a:t>
            </a:r>
            <a:r>
              <a:rPr lang="zh-TW" altLang="en-US" dirty="0">
                <a:solidFill>
                  <a:srgbClr val="C00000"/>
                </a:solidFill>
              </a:rPr>
              <a:t>穀穀去呷，透過影片讓孩子複習全穀營養與重要性</a:t>
            </a:r>
            <a:endParaRPr lang="en-US" altLang="zh-TW" dirty="0">
              <a:solidFill>
                <a:srgbClr val="C0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看完以後，問孩子還記得剛剛影片裡面提到的全穀有哪些嗎？讓學生舉手回答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04E6D-B4F6-4523-BD97-B9FF1C5D72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655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重述一次剛剛影片裡提到的全穀有哪些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04E6D-B4F6-4523-BD97-B9FF1C5D72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776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4213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補充圖片全穀照片</a:t>
            </a:r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3BB954-805B-4E79-A520-1DF1B52CAA62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5833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比喻全穀就像寶箱一樣，藏著很多豐富的營養素呢！</a:t>
            </a:r>
          </a:p>
        </p:txBody>
      </p:sp>
      <p:sp>
        <p:nvSpPr>
          <p:cNvPr id="157700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FF8732-53C8-48A7-9EFC-970A81B0181F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2638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餐點選擇全榖飯比吃白米飯更可以延長飽足感，</a:t>
            </a:r>
            <a:endParaRPr lang="en-US" altLang="zh-TW" dirty="0"/>
          </a:p>
          <a:p>
            <a:r>
              <a:rPr lang="zh-TW" altLang="en-US" dirty="0"/>
              <a:t>讓小朋友在餐與餐之間不會這麼快肚子餓，</a:t>
            </a:r>
            <a:endParaRPr lang="en-US" altLang="zh-TW" dirty="0"/>
          </a:p>
          <a:p>
            <a:r>
              <a:rPr lang="zh-TW" altLang="en-US" dirty="0"/>
              <a:t>如果餐間肚子餓可能會讓小朋友去吃糖果餅乾等高油鹽食物，</a:t>
            </a:r>
            <a:endParaRPr lang="en-US" altLang="zh-TW" dirty="0"/>
          </a:p>
          <a:p>
            <a:r>
              <a:rPr lang="zh-TW" altLang="en-US" dirty="0"/>
              <a:t>正餐時間反而吃不下、無法攝取完整營養素，</a:t>
            </a:r>
            <a:endParaRPr lang="en-US" altLang="zh-TW" dirty="0"/>
          </a:p>
          <a:p>
            <a:r>
              <a:rPr lang="zh-TW" altLang="en-US" dirty="0"/>
              <a:t>攝取的熱量來源變成高油糖鹽類食物，</a:t>
            </a:r>
            <a:endParaRPr lang="en-US" altLang="zh-TW" dirty="0"/>
          </a:p>
          <a:p>
            <a:r>
              <a:rPr lang="zh-TW" altLang="en-US" dirty="0"/>
              <a:t>長久下來容易讓小朋友體重增加，</a:t>
            </a:r>
            <a:endParaRPr lang="en-US" altLang="zh-TW" dirty="0"/>
          </a:p>
          <a:p>
            <a:r>
              <a:rPr lang="zh-TW" altLang="en-US" dirty="0"/>
              <a:t>因此吃全穀除了延長飽足感，也有助於體重控制。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72EBF6-1F24-48B1-9FE9-A95545480566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644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請小朋友回想全榖咬起來是不是比較硬、需要咀嚼比較久？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0F7046-3E7D-4332-A35C-1EFD6E0F3656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39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咀嚼的好處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全穀的麩皮有膳食纖維，可以訓練咀嚼能力、讓牙齒更健康唷！</a:t>
            </a: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能刺激腦部發育，提升孩子的學習力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穩定孩子情緒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/>
              <a:t>參考資料：</a:t>
            </a:r>
            <a:endParaRPr lang="en-US" altLang="zh-TW" b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董氏基金會食品營養特區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吃全榖，孩子聰明不養胖</a:t>
            </a:r>
            <a:r>
              <a:rPr lang="zh-TW" altLang="en-US" b="0" dirty="0"/>
              <a:t>：</a:t>
            </a:r>
            <a:endParaRPr lang="en-US" altLang="zh-TW" b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https://www.healthkids.com.tw/PageContent.aspx?subID=32&amp;IMenuID=4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652291-0522-4C52-9689-0DD611AF58A7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97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黃金比例</a:t>
            </a:r>
            <a:r>
              <a:rPr lang="en-US" altLang="zh-TW" dirty="0"/>
              <a:t>221</a:t>
            </a:r>
            <a:r>
              <a:rPr lang="zh-TW" altLang="en-US" dirty="0"/>
              <a:t>以我的餐盤建議量為依據，發展成學童好記</a:t>
            </a:r>
            <a:r>
              <a:rPr lang="en-US" altLang="zh-TW" dirty="0"/>
              <a:t>6</a:t>
            </a:r>
            <a:r>
              <a:rPr lang="zh-TW" altLang="en-US" dirty="0"/>
              <a:t>大類飲食口訣。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參考資料：董氏基金會食品營養特區</a:t>
            </a:r>
            <a:r>
              <a:rPr lang="en-US" altLang="zh-TW" dirty="0"/>
              <a:t>-</a:t>
            </a:r>
          </a:p>
          <a:p>
            <a:r>
              <a:rPr lang="zh-TW" altLang="en-US" dirty="0"/>
              <a:t>飲食黃金比例</a:t>
            </a:r>
            <a:r>
              <a:rPr lang="en-US" altLang="zh-TW" dirty="0"/>
              <a:t>221 </a:t>
            </a:r>
            <a:r>
              <a:rPr lang="zh-TW" altLang="en-US" dirty="0"/>
              <a:t>讓你健康吃一餐：</a:t>
            </a:r>
            <a:r>
              <a:rPr lang="en-US" altLang="zh-TW" dirty="0">
                <a:hlinkClick r:id="rId3"/>
              </a:rPr>
              <a:t>https://nutri.jtf.org.tw/index.php?idd=23&amp;aid=3&amp;bid=203&amp;cid=3195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108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補充說明</a:t>
            </a:r>
            <a:r>
              <a:rPr lang="en-US" altLang="zh-TW" dirty="0"/>
              <a:t>:</a:t>
            </a:r>
            <a:r>
              <a:rPr lang="zh-TW" altLang="en-US" dirty="0"/>
              <a:t>吃全穀有助於口腔健康、變聰明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028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糙米取代白米：每天有</a:t>
            </a:r>
            <a:r>
              <a:rPr lang="en-US" altLang="zh-TW" dirty="0"/>
              <a:t>1/3</a:t>
            </a:r>
            <a:r>
              <a:rPr lang="zh-TW" altLang="en-US" dirty="0"/>
              <a:t>的主食類為全穀，</a:t>
            </a:r>
            <a:endParaRPr lang="en-US" altLang="zh-TW" dirty="0"/>
          </a:p>
          <a:p>
            <a:r>
              <a:rPr lang="zh-TW" altLang="en-US" dirty="0"/>
              <a:t>建議煮飯時可以在白米中加入糙米、胚芽米或其他未精製全穀類，</a:t>
            </a:r>
            <a:endParaRPr lang="en-US" altLang="zh-TW" dirty="0"/>
          </a:p>
          <a:p>
            <a:r>
              <a:rPr lang="zh-TW" altLang="en-US" dirty="0"/>
              <a:t>來增加維生素、礦物質及膳食纖維的攝取量。</a:t>
            </a:r>
            <a:br>
              <a:rPr lang="en-US" altLang="zh-TW" dirty="0"/>
            </a:br>
            <a:r>
              <a:rPr lang="en-US" altLang="zh-TW" dirty="0"/>
              <a:t>2.</a:t>
            </a:r>
            <a:r>
              <a:rPr lang="zh-TW" altLang="en-US" dirty="0"/>
              <a:t>選擇少油糖鹽的全穀</a:t>
            </a:r>
            <a:r>
              <a:rPr lang="zh-TW" altLang="en-US" b="0" dirty="0"/>
              <a:t>製品：</a:t>
            </a:r>
            <a:r>
              <a:rPr kumimoji="1" lang="zh-TW" altLang="en-US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全榖成分須佔總成分</a:t>
            </a:r>
            <a:r>
              <a:rPr kumimoji="1" lang="en-US" altLang="zh-TW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51%</a:t>
            </a:r>
            <a:r>
              <a:rPr kumimoji="1" lang="zh-TW" altLang="en-US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以上，才是「全榖」製品喔！</a:t>
            </a:r>
            <a:endParaRPr kumimoji="1" lang="en-US" altLang="zh-TW" sz="1200" b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/>
              <a:t>點心搭配全穀類：例如小米燕麥粥、紅豆紫米湯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部分全穀製品為增加適口性，會提高油脂的比例，要特別注意與避免！</a:t>
            </a:r>
            <a:r>
              <a:rPr kumimoji="1" lang="en-US" altLang="zh-TW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200" b="1" i="0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全穀產品宣稱及標示原則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https://goo.gl/NXS90q</a:t>
            </a:r>
            <a:endParaRPr lang="zh-TW" altLang="en-US" sz="1200" b="0" i="0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一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固體產品所含全穀成分佔配方總重量百分比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51%(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 以上，始可以全穀產品宣稱，</a:t>
            </a:r>
            <a:endParaRPr lang="en-US" altLang="zh-TW" sz="1200" b="0" i="0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若產品中單一穀類佔配方總重量百分比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51%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以上，</a:t>
            </a:r>
            <a:endParaRPr lang="en-US" altLang="zh-TW" sz="1200" b="0" i="0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可以該穀類名稱進行產品命名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如：全麥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、全蕎麥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等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。</a:t>
            </a:r>
            <a:b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二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如產品所含全穀成分未達配方總重量百分比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51%(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以上，不得宣稱為全穀產品，</a:t>
            </a:r>
            <a:endParaRPr lang="en-US" altLang="zh-TW" sz="1200" b="0" i="0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僅能以「本產品部分原料使用全穀粉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如：全麥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原料製作」，</a:t>
            </a:r>
            <a:endParaRPr lang="en-US" altLang="zh-TW" sz="1200" b="0" i="0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或「本產品含部分全穀粉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如：全麥麵粉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」等方式宣稱。</a:t>
            </a:r>
            <a:b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三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如產品欲宣稱為全穀原料粉，則內容物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原料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須</a:t>
            </a:r>
            <a:r>
              <a:rPr lang="en-US" altLang="zh-TW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zh-TW" altLang="en-US" sz="1200" b="0" i="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為全穀，始可宣稱為全穀原料粉。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750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補充資料：食物中膳食纖維含量比較表</a:t>
            </a:r>
            <a:endParaRPr lang="en-US" altLang="zh-TW" dirty="0"/>
          </a:p>
          <a:p>
            <a:r>
              <a:rPr lang="zh-TW" altLang="en-US" dirty="0"/>
              <a:t>糙米</a:t>
            </a:r>
            <a:r>
              <a:rPr lang="en-US" altLang="zh-TW" dirty="0"/>
              <a:t>(4g/100g)</a:t>
            </a:r>
            <a:r>
              <a:rPr lang="zh-TW" altLang="en-US" dirty="0"/>
              <a:t>、玉米</a:t>
            </a:r>
            <a:r>
              <a:rPr lang="en-US" altLang="zh-TW" dirty="0"/>
              <a:t>(3.7g/100g)</a:t>
            </a:r>
            <a:r>
              <a:rPr lang="zh-TW" altLang="en-US" dirty="0"/>
              <a:t>等全穀食物的膳食纖維高於白飯</a:t>
            </a:r>
            <a:r>
              <a:rPr lang="en-US" altLang="zh-TW" dirty="0"/>
              <a:t>(0.6g/100g)</a:t>
            </a:r>
          </a:p>
          <a:p>
            <a:r>
              <a:rPr lang="zh-TW" altLang="en-US" dirty="0"/>
              <a:t>含全穀粉的全麥土司</a:t>
            </a:r>
            <a:r>
              <a:rPr lang="en-US" altLang="zh-TW" dirty="0"/>
              <a:t>(4.2g/100g)</a:t>
            </a:r>
            <a:r>
              <a:rPr lang="zh-TW" altLang="en-US" dirty="0"/>
              <a:t>膳食纖維也比一般吐司</a:t>
            </a:r>
            <a:r>
              <a:rPr lang="en-US" altLang="zh-TW" dirty="0"/>
              <a:t>(3g/100g)</a:t>
            </a:r>
            <a:r>
              <a:rPr lang="zh-TW" altLang="en-US" dirty="0"/>
              <a:t>高</a:t>
            </a:r>
            <a:endParaRPr lang="en-US" altLang="zh-TW" dirty="0"/>
          </a:p>
          <a:p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資料來源：</a:t>
            </a:r>
            <a:r>
              <a:rPr kumimoji="0" lang="zh-TW" altLang="en-US" sz="1200" dirty="0"/>
              <a:t>國健署</a:t>
            </a:r>
            <a:r>
              <a:rPr kumimoji="0" lang="en-US" altLang="zh-TW" sz="1200" dirty="0"/>
              <a:t>-</a:t>
            </a:r>
            <a:r>
              <a:rPr kumimoji="0" lang="zh-TW" altLang="en-US" sz="1200" dirty="0"/>
              <a:t>學童期</a:t>
            </a:r>
            <a:r>
              <a:rPr kumimoji="0" lang="en-US" altLang="zh-TW" sz="1200" dirty="0"/>
              <a:t>3-6</a:t>
            </a:r>
            <a:r>
              <a:rPr kumimoji="0" lang="zh-TW" altLang="en-US" sz="1200" dirty="0"/>
              <a:t>年級營養手冊</a:t>
            </a:r>
            <a:r>
              <a:rPr kumimoji="0" lang="en-US" altLang="zh-TW" sz="1200" dirty="0"/>
              <a:t>(</a:t>
            </a:r>
            <a:r>
              <a:rPr kumimoji="0" lang="zh-TW" altLang="en-US" sz="1200" dirty="0"/>
              <a:t>民國</a:t>
            </a:r>
            <a:r>
              <a:rPr kumimoji="0" lang="en-US" altLang="zh-TW" sz="1200" dirty="0"/>
              <a:t>107</a:t>
            </a:r>
            <a:r>
              <a:rPr kumimoji="0" lang="zh-TW" altLang="en-US" sz="1200" dirty="0"/>
              <a:t>年</a:t>
            </a:r>
            <a:r>
              <a:rPr kumimoji="0" lang="en-US" altLang="zh-TW" sz="1200" dirty="0"/>
              <a:t>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https://www.hpa.gov.tw/Pages/Detail.aspx?nodeid=485&amp;pid=8345</a:t>
            </a:r>
            <a:endParaRPr kumimoji="0" lang="zh-TW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432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8727043-82E6-4516-9AEC-0A710EAE5CD4}" type="slidenum">
              <a:rPr lang="zh-TW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998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詢問小朋友記不記得今天早餐或午餐時吃了哪些食物，請小朋友舉手回答分享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提醒如果沒有注意自己的飲食，可能不知不覺中吃下了許多油糖鹽類食物</a:t>
            </a: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B81A2ED-52C1-4AF1-9D33-DCF7CFC08344}" type="slidenum">
              <a:rPr lang="zh-TW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027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調查小朋友每餐吃多少飯，講師念份量，請小朋友舉手</a:t>
            </a:r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F47E6-B2E9-4FD7-BABD-2E6CFBCF287A}" type="slidenum">
              <a:rPr lang="zh-TW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5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調查小朋友每餐吃多少菜，講師念份量，請小朋友舉手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B95DA-7FB9-46C9-9415-61849725DDDE}" type="slidenum">
              <a:rPr lang="zh-TW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901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調查小朋友每餐吃多少肉，講師念份量，請小朋友舉手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E6577-7CEE-484C-A9FC-0C0158070394}" type="slidenum">
              <a:rPr lang="zh-TW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855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32" y="4343291"/>
            <a:ext cx="5028338" cy="41138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8" tIns="46029" rIns="92058" bIns="46029"/>
          <a:lstStyle/>
          <a:p>
            <a:r>
              <a:rPr lang="zh-TW" altLang="en-US" dirty="0"/>
              <a:t>了解自己平常攝取的飯菜肉量後，</a:t>
            </a:r>
            <a:endParaRPr lang="en-US" altLang="zh-TW" dirty="0"/>
          </a:p>
          <a:p>
            <a:r>
              <a:rPr lang="zh-TW" altLang="en-US" dirty="0"/>
              <a:t>詢問學生覺得自己這樣吃是否均衡，有沒有不足或超量，並提醒：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每個人體內都有個飲食金字塔，評估自己是否吃得均衡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2.</a:t>
            </a:r>
            <a:r>
              <a:rPr lang="zh-TW" altLang="en-US" dirty="0"/>
              <a:t>如果飲食不均衡的話，金字塔就會歪七扭八的，身體可能就會不健康～</a:t>
            </a:r>
          </a:p>
        </p:txBody>
      </p:sp>
    </p:spTree>
    <p:extLst>
      <p:ext uri="{BB962C8B-B14F-4D97-AF65-F5344CB8AC3E}">
        <p14:creationId xmlns:p14="http://schemas.microsoft.com/office/powerpoint/2010/main" val="2754321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建議給中高年級使用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/>
              <a:t>現在就讓我們來做一個簡單的小測驗，看看大家的飲食習慣如何</a:t>
            </a:r>
            <a:endParaRPr lang="en-US" altLang="zh-TW" dirty="0"/>
          </a:p>
          <a:p>
            <a:r>
              <a:rPr lang="zh-TW" altLang="en-US" dirty="0"/>
              <a:t>請大家先起立，開始按照上面的說明，我們來做簡單的測驗喔，做完的就可以坐下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等全部孩子都坐下就換下一張準備說明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351140B-54AA-4ECD-A8C2-FAFA0071DEBF}" type="slidenum">
              <a:rPr lang="zh-TW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609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644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7FC3262-96E2-4BB4-82E3-8F3BC7C22719}" type="slidenum">
              <a:rPr lang="zh-TW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2557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B6592AD-A06E-4F13-A083-38BFB33998AB}" type="slidenum">
              <a:rPr lang="zh-TW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271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每一餐記得掌握「黃金比例</a:t>
            </a:r>
            <a:r>
              <a:rPr lang="en-US" altLang="zh-TW" dirty="0"/>
              <a:t>221</a:t>
            </a:r>
            <a:r>
              <a:rPr lang="zh-TW" altLang="en-US" dirty="0"/>
              <a:t>」！</a:t>
            </a:r>
            <a:endParaRPr lang="en-US" altLang="zh-TW" dirty="0"/>
          </a:p>
          <a:p>
            <a:r>
              <a:rPr lang="zh-TW" altLang="en-US" dirty="0"/>
              <a:t>黃金比例</a:t>
            </a:r>
            <a:r>
              <a:rPr lang="en-US" altLang="zh-TW" dirty="0"/>
              <a:t>221</a:t>
            </a:r>
            <a:r>
              <a:rPr lang="zh-TW" altLang="en-US" dirty="0"/>
              <a:t>：每餐的飯、菜、肉的體積比</a:t>
            </a:r>
            <a:r>
              <a:rPr lang="en-US" altLang="zh-TW" dirty="0"/>
              <a:t>=2:2:1</a:t>
            </a:r>
          </a:p>
          <a:p>
            <a:r>
              <a:rPr lang="zh-TW" altLang="en-US" dirty="0"/>
              <a:t>飯和青菜要一樣多，豆魚蛋肉類大約吃菜的一半體積大小就好了～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5AFE0-5E70-4EB0-8C8A-26A54E2B3155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3717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若以每餐</a:t>
            </a:r>
            <a:r>
              <a:rPr lang="en-US" altLang="zh-TW" dirty="0"/>
              <a:t>750</a:t>
            </a:r>
            <a:r>
              <a:rPr lang="zh-TW" altLang="en-US" dirty="0"/>
              <a:t>大卡來計，飯和菜要各吃一碗、肉要吃半碗，這個碗的量指的是家用碗唷！</a:t>
            </a:r>
            <a:endParaRPr lang="en-US" altLang="zh-TW" dirty="0"/>
          </a:p>
          <a:p>
            <a:r>
              <a:rPr lang="zh-TW" altLang="en-US" dirty="0"/>
              <a:t>以豬後腿肉實際裝在家用飯碗內如圖。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latin typeface="+mn-lt"/>
              </a:rPr>
              <a:t>【</a:t>
            </a:r>
            <a:r>
              <a:rPr lang="zh-TW" altLang="en-US" dirty="0">
                <a:latin typeface="+mn-lt"/>
              </a:rPr>
              <a:t>補充資料</a:t>
            </a:r>
            <a:r>
              <a:rPr lang="en-US" altLang="zh-TW" dirty="0">
                <a:latin typeface="+mn-lt"/>
              </a:rPr>
              <a:t>】</a:t>
            </a:r>
            <a:r>
              <a:rPr lang="zh-TW" altLang="en-US" dirty="0">
                <a:latin typeface="+mn-lt"/>
              </a:rPr>
              <a:t>根據</a:t>
            </a:r>
            <a:r>
              <a:rPr lang="en-US" altLang="zh-TW" dirty="0">
                <a:latin typeface="+mn-lt"/>
              </a:rPr>
              <a:t>102</a:t>
            </a:r>
            <a:r>
              <a:rPr lang="zh-TW" altLang="en-US" dirty="0">
                <a:latin typeface="+mn-lt"/>
              </a:rPr>
              <a:t>年教育部公布之「學校午餐食物內容及營養基準」，</a:t>
            </a:r>
            <a:endParaRPr lang="en-US" altLang="zh-TW" dirty="0">
              <a:latin typeface="+mn-lt"/>
            </a:endParaRPr>
          </a:p>
          <a:p>
            <a:r>
              <a:rPr lang="zh-TW" altLang="en-US" dirty="0">
                <a:latin typeface="+mn-lt"/>
              </a:rPr>
              <a:t>國小學生</a:t>
            </a:r>
            <a:r>
              <a:rPr lang="zh-TW" altLang="en-US" b="1" u="sng" dirty="0">
                <a:latin typeface="+mn-lt"/>
              </a:rPr>
              <a:t>午、晚餐</a:t>
            </a:r>
            <a:r>
              <a:rPr lang="zh-TW" altLang="en-US" dirty="0">
                <a:latin typeface="+mn-lt"/>
              </a:rPr>
              <a:t>所需熱量如下：</a:t>
            </a:r>
            <a:endParaRPr lang="en-US" altLang="zh-TW" dirty="0">
              <a:latin typeface="+mn-lt"/>
            </a:endParaRPr>
          </a:p>
          <a:p>
            <a:r>
              <a:rPr lang="en-US" altLang="zh-TW" dirty="0">
                <a:latin typeface="+mn-lt"/>
              </a:rPr>
              <a:t>1~3</a:t>
            </a:r>
            <a:r>
              <a:rPr lang="zh-TW" altLang="en-US" dirty="0">
                <a:latin typeface="+mn-lt"/>
              </a:rPr>
              <a:t>年級攝取</a:t>
            </a:r>
            <a:r>
              <a:rPr lang="en-US" altLang="zh-TW" dirty="0">
                <a:latin typeface="+mn-lt"/>
              </a:rPr>
              <a:t>670</a:t>
            </a:r>
            <a:r>
              <a:rPr lang="zh-TW" altLang="en-US" dirty="0">
                <a:latin typeface="+mn-lt"/>
              </a:rPr>
              <a:t>大卡</a:t>
            </a:r>
            <a:r>
              <a:rPr lang="en-US" altLang="zh-TW" dirty="0">
                <a:latin typeface="+mn-lt"/>
              </a:rPr>
              <a:t>/</a:t>
            </a:r>
            <a:r>
              <a:rPr lang="zh-TW" altLang="en-US" dirty="0">
                <a:latin typeface="+mn-lt"/>
              </a:rPr>
              <a:t>餐</a:t>
            </a:r>
            <a:endParaRPr lang="en-US" altLang="zh-TW" dirty="0">
              <a:latin typeface="+mn-lt"/>
            </a:endParaRPr>
          </a:p>
          <a:p>
            <a:r>
              <a:rPr lang="en-US" altLang="zh-TW" dirty="0">
                <a:latin typeface="+mn-lt"/>
              </a:rPr>
              <a:t>4~6</a:t>
            </a:r>
            <a:r>
              <a:rPr lang="zh-TW" altLang="en-US" dirty="0">
                <a:latin typeface="+mn-lt"/>
              </a:rPr>
              <a:t>年級攝取</a:t>
            </a:r>
            <a:r>
              <a:rPr lang="en-US" altLang="zh-TW" dirty="0">
                <a:latin typeface="+mn-lt"/>
              </a:rPr>
              <a:t>770</a:t>
            </a:r>
            <a:r>
              <a:rPr lang="zh-TW" altLang="en-US" dirty="0">
                <a:latin typeface="+mn-lt"/>
              </a:rPr>
              <a:t>大卡</a:t>
            </a:r>
            <a:r>
              <a:rPr lang="en-US" altLang="zh-TW" dirty="0">
                <a:latin typeface="+mn-lt"/>
              </a:rPr>
              <a:t>/</a:t>
            </a:r>
            <a:r>
              <a:rPr lang="zh-TW" altLang="en-US" dirty="0">
                <a:latin typeface="+mn-lt"/>
              </a:rPr>
              <a:t>餐</a:t>
            </a:r>
          </a:p>
          <a:p>
            <a:r>
              <a:rPr lang="zh-TW" altLang="zh-TW" dirty="0">
                <a:latin typeface="+mn-lt"/>
                <a:ea typeface="文鼎海報體"/>
              </a:rPr>
              <a:t>※</a:t>
            </a:r>
            <a:r>
              <a:rPr lang="zh-TW" altLang="en-US" dirty="0">
                <a:latin typeface="+mn-lt"/>
                <a:ea typeface="文鼎海報體"/>
              </a:rPr>
              <a:t>早餐</a:t>
            </a:r>
            <a:r>
              <a:rPr lang="zh-TW" altLang="en-US" dirty="0">
                <a:latin typeface="+mn-lt"/>
              </a:rPr>
              <a:t>所需</a:t>
            </a:r>
            <a:r>
              <a:rPr lang="zh-TW" altLang="en-US" dirty="0">
                <a:latin typeface="+mn-lt"/>
                <a:ea typeface="文鼎海報體"/>
              </a:rPr>
              <a:t>熱量為上述的一半</a:t>
            </a:r>
            <a:endParaRPr lang="zh-TW" altLang="en-US" dirty="0">
              <a:latin typeface="+mn-lt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2240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示範營養均衡的便當肉眼看起來體積比是</a:t>
            </a:r>
            <a:r>
              <a:rPr lang="en-US" altLang="zh-TW" dirty="0"/>
              <a:t>2:2:1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也提醒孩子盡量飯菜分離的好處：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了解自己吃下哪些食物、份量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避免吃下過多醬料、湯汁，減少不必要油糖鹽的攝取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幫助孩子養成細嚼慢嚥的習慣，幫助體位控制、牙口發育</a:t>
            </a:r>
            <a:endParaRPr lang="en-US" altLang="zh-TW" dirty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8518454-ECFF-4BAD-95DC-4060C2A6031E}" type="slidenum">
              <a:rPr lang="zh-TW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582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輔助老師教學的參考資料</a:t>
            </a:r>
            <a:r>
              <a:rPr lang="en-US" altLang="zh-TW" dirty="0"/>
              <a:t>-</a:t>
            </a:r>
            <a:r>
              <a:rPr lang="zh-TW" altLang="en-US" dirty="0"/>
              <a:t>飯菜混合、飯菜分離比較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5036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輔助老師教學的參考資料</a:t>
            </a:r>
            <a:r>
              <a:rPr lang="en-US" altLang="zh-TW" dirty="0"/>
              <a:t>-</a:t>
            </a:r>
            <a:r>
              <a:rPr lang="zh-TW" altLang="en-US" dirty="0"/>
              <a:t>飯菜分離的好處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840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小朋友一起想一想，為什麼每餐都要吃飯、菜、肉呢</a:t>
            </a:r>
            <a:r>
              <a:rPr lang="en-US" altLang="zh-TW" dirty="0"/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這些不同種類的食物所含的營養素都一樣嗎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497622D-EADE-403E-8744-2C4B55D42601}" type="slidenum">
              <a:rPr lang="zh-TW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4524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全穀雜糧類裡的碳水化合物可以提供我們熱量，讓我們有體力進行一整天的活動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可以讓我們上課有精神、體育課時有活力！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就像是機器人需要電力才能啟動一樣，如果吃太少全穀雜糧我們就會像沒電的機器人一樣唷！</a:t>
            </a:r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FB47E0-3658-48A2-82B4-FA54DD17D2FF}" type="slidenum">
              <a:rPr lang="zh-TW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8078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蔬菜類的營養素包括纖維素、維生素、礦物質，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機器人吃蔬菜到肚子裡會發生什麼事呢？</a:t>
            </a:r>
          </a:p>
        </p:txBody>
      </p:sp>
      <p:sp>
        <p:nvSpPr>
          <p:cNvPr id="655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5FA0949-530E-4D3B-A982-3C872D572BE2}" type="slidenum">
              <a:rPr lang="zh-TW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901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2C7F4F-6176-4E8A-8CD2-E3DDE9905E35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23606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小朋友有便秘的經驗嗎？蔬菜裡面的纖維素可以幫助腸胃蠕動、把身體的毒素排出！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維生素會讓你的皮膚變好、痘痘變少、身體代謝更好～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礦物質可以讓你增強抵抗力、減少感冒的機會！</a:t>
            </a:r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155CB30-C7CC-48B9-8FFC-37B2C5EC65B9}" type="slidenum">
              <a:rPr lang="zh-TW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3062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有哪些食物是豆魚蛋肉類呢？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像是豆腐、豆干、鮭魚、虱目魚、雞蛋、雞豬牛肉等～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這些食物富含蛋白質，可以幫助身體變得如何呢？</a:t>
            </a:r>
            <a:endParaRPr lang="en-US" altLang="zh-TW" dirty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4679A5-2F97-4E2A-85A4-6C3EF1C4FDAD}" type="slidenum">
              <a:rPr lang="zh-TW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585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蛋白質可以讓你變強壯、身高長得比別人高，但是要注意唷！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除了適量攝取豆魚蛋肉類是不夠的，還要加上足夠的運動才可以長肌肉、長高唷！</a:t>
            </a:r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66CEE6B-A480-4C68-9991-9BA7D3017F6C}" type="slidenum">
              <a:rPr lang="zh-TW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5841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可詢問小朋友剛剛提到了飯菜肉可以給機器人營養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飯菜肉分別是哪些類別的食物？那還有哪些食物沒提到呢？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答案是乳品、水果、堅果種子類唷！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8373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前面已說明過</a:t>
            </a:r>
            <a:r>
              <a:rPr lang="en-US" altLang="zh-TW" dirty="0"/>
              <a:t>221</a:t>
            </a:r>
            <a:r>
              <a:rPr lang="zh-TW" altLang="en-US" dirty="0"/>
              <a:t>重點了，除了每餐攝取飯菜肉比例為</a:t>
            </a:r>
            <a:r>
              <a:rPr lang="en-US" altLang="zh-TW" dirty="0"/>
              <a:t>221</a:t>
            </a:r>
            <a:r>
              <a:rPr lang="zh-TW" altLang="en-US" dirty="0"/>
              <a:t>，</a:t>
            </a:r>
            <a:endParaRPr lang="en-US" altLang="zh-TW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每天還要吃</a:t>
            </a:r>
            <a:r>
              <a:rPr lang="en-US" altLang="zh-TW" dirty="0"/>
              <a:t>2</a:t>
            </a:r>
            <a:r>
              <a:rPr lang="zh-TW" altLang="en-US" dirty="0"/>
              <a:t>拳頭大水果、</a:t>
            </a:r>
            <a:r>
              <a:rPr lang="en-US" altLang="zh-TW" dirty="0"/>
              <a:t>2</a:t>
            </a:r>
            <a:r>
              <a:rPr lang="zh-TW" altLang="en-US" dirty="0"/>
              <a:t>杯乳品、</a:t>
            </a:r>
            <a:r>
              <a:rPr lang="en-US" altLang="zh-TW" dirty="0"/>
              <a:t>1</a:t>
            </a:r>
            <a:r>
              <a:rPr lang="zh-TW" altLang="en-US" dirty="0"/>
              <a:t>湯匙堅果種子類，</a:t>
            </a:r>
            <a:endParaRPr lang="en-US" altLang="zh-TW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才能攝取六大類食物，成為營養均衡好寶寶唷！</a:t>
            </a:r>
            <a:endParaRPr lang="en-US" altLang="zh-TW" dirty="0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42411-5A6C-47BE-97CD-EC67253D3963}" type="slidenum">
              <a:rPr lang="zh-TW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9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如果吃的不均衡，沒把握</a:t>
            </a:r>
            <a:r>
              <a:rPr lang="en-US" altLang="zh-TW" dirty="0"/>
              <a:t>221</a:t>
            </a:r>
            <a:r>
              <a:rPr lang="zh-TW" altLang="en-US" dirty="0"/>
              <a:t>原則會怎麼樣呢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69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4EC94F9-BCD4-44EF-AC44-320E93FB8C28}" type="slidenum">
              <a:rPr lang="zh-TW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1792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提醒孩子過重或肥胖對身體影響，</a:t>
            </a:r>
            <a:endParaRPr lang="en-US" altLang="zh-TW" dirty="0"/>
          </a:p>
          <a:p>
            <a:r>
              <a:rPr lang="zh-TW" altLang="en-US" dirty="0"/>
              <a:t>如果長期飲食習慣不良，如愛吃高油糖鹽食物、常喝含糖飲料，</a:t>
            </a:r>
            <a:endParaRPr lang="en-US" altLang="zh-TW" dirty="0"/>
          </a:p>
          <a:p>
            <a:r>
              <a:rPr lang="zh-TW" altLang="en-US" dirty="0"/>
              <a:t>容易導致罹患心血管、高血壓、高血脂等疾病。</a:t>
            </a:r>
            <a:endParaRPr lang="en-US" altLang="zh-TW" dirty="0"/>
          </a:p>
          <a:p>
            <a:r>
              <a:rPr lang="zh-TW" altLang="en-US" dirty="0"/>
              <a:t>可參考董氏基金會食品營養中心</a:t>
            </a:r>
            <a:r>
              <a:rPr lang="en-US" altLang="zh-TW" dirty="0"/>
              <a:t>-</a:t>
            </a:r>
            <a:r>
              <a:rPr lang="zh-TW" altLang="en-US" dirty="0"/>
              <a:t>過胖過瘦都不好</a:t>
            </a:r>
            <a:r>
              <a:rPr lang="en-US" altLang="zh-TW" dirty="0"/>
              <a:t>:</a:t>
            </a:r>
          </a:p>
          <a:p>
            <a:r>
              <a:rPr lang="en-US" altLang="zh-TW" dirty="0">
                <a:hlinkClick r:id="rId3"/>
              </a:rPr>
              <a:t>https://nutri.jtf.org.tw/index.php?idd=23&amp;aid=4&amp;bid=284&amp;cid=916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2697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有許多師長會提醒孩子體重過重、肥胖的影響，</a:t>
            </a:r>
            <a:endParaRPr lang="en-US" altLang="zh-TW" dirty="0"/>
          </a:p>
          <a:p>
            <a:r>
              <a:rPr lang="zh-TW" altLang="en-US" dirty="0"/>
              <a:t>但現在有許多長期偏挑食、營養不良的孩子體位過輕，</a:t>
            </a:r>
            <a:endParaRPr lang="en-US" altLang="zh-TW" dirty="0"/>
          </a:p>
          <a:p>
            <a:r>
              <a:rPr lang="zh-TW" altLang="en-US" dirty="0"/>
              <a:t>要提醒如果沒有吃到充足的營養，體力容易變差、無法專心、變得虛弱，還容易生病喔！</a:t>
            </a:r>
            <a:endParaRPr lang="en-US" altLang="zh-TW" dirty="0"/>
          </a:p>
          <a:p>
            <a:r>
              <a:rPr lang="zh-TW" altLang="en-US" dirty="0"/>
              <a:t>可參考董氏基金會食品營養中心</a:t>
            </a:r>
            <a:r>
              <a:rPr lang="en-US" altLang="zh-TW" dirty="0"/>
              <a:t>-</a:t>
            </a:r>
            <a:r>
              <a:rPr lang="zh-TW" altLang="en-US" dirty="0"/>
              <a:t>過胖過瘦都不好</a:t>
            </a:r>
            <a:r>
              <a:rPr lang="en-US" altLang="zh-TW" dirty="0"/>
              <a:t>:</a:t>
            </a:r>
          </a:p>
          <a:p>
            <a:r>
              <a:rPr lang="en-US" altLang="zh-TW" dirty="0">
                <a:hlinkClick r:id="rId3"/>
              </a:rPr>
              <a:t>https://nutri.jtf.org.tw/index.php?idd=23&amp;aid=4&amp;bid=284&amp;cid=916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1441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兒童及青少年生長身體質量指數 </a:t>
            </a:r>
            <a:r>
              <a:rPr lang="en-US" altLang="zh-TW" dirty="0"/>
              <a:t>(BMI)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可由身高體重計算出</a:t>
            </a:r>
            <a:r>
              <a:rPr lang="en-US" altLang="zh-TW" dirty="0"/>
              <a:t>BMI</a:t>
            </a:r>
            <a:r>
              <a:rPr lang="zh-TW" altLang="en-US" dirty="0"/>
              <a:t>，檢視自己的體位狀況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2463-BE6C-48B7-9E93-17841BE5F14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8128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身高體重對照表</a:t>
            </a:r>
            <a:r>
              <a:rPr lang="en-US" altLang="zh-TW" dirty="0"/>
              <a:t>(</a:t>
            </a:r>
            <a:r>
              <a:rPr lang="zh-TW" altLang="en-US" dirty="0"/>
              <a:t>由</a:t>
            </a:r>
            <a:r>
              <a:rPr lang="en-US" altLang="zh-TW" dirty="0"/>
              <a:t>BMI</a:t>
            </a:r>
            <a:r>
              <a:rPr lang="zh-TW" altLang="en-US" dirty="0"/>
              <a:t>推算出範圍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2463-BE6C-48B7-9E93-17841BE5F149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73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均衡飲食金國王的環遊旅程</a:t>
            </a:r>
            <a:r>
              <a:rPr lang="en-US" altLang="zh-TW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影片連結：</a:t>
            </a:r>
            <a:endParaRPr lang="en-US" altLang="zh-TW" sz="1200" b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https://www.healthkids.com.tw/PageContent.aspx?subID=50&amp;IMenuID=3</a:t>
            </a:r>
          </a:p>
          <a:p>
            <a:endParaRPr lang="en-US" altLang="zh-TW" sz="1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小朋友還記得均衡飲食王國嗎？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中間是金國王住的地方，旁邊有</a:t>
            </a:r>
            <a:r>
              <a:rPr lang="en-US" altLang="zh-TW" dirty="0"/>
              <a:t>6</a:t>
            </a:r>
            <a:r>
              <a:rPr lang="zh-TW" altLang="en-US" dirty="0"/>
              <a:t>個村莊，分別代表食物總共分成六大類唷！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大家還記得六大類食物有哪些嗎？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3977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飲食不均衡</a:t>
            </a:r>
            <a:r>
              <a:rPr lang="en-US" altLang="zh-TW" dirty="0"/>
              <a:t>(</a:t>
            </a:r>
            <a:r>
              <a:rPr lang="zh-TW" altLang="en-US" dirty="0"/>
              <a:t>肉吃太多、蔬菜吃太少</a:t>
            </a:r>
            <a:r>
              <a:rPr lang="en-US" altLang="zh-TW" dirty="0"/>
              <a:t>)</a:t>
            </a:r>
            <a:r>
              <a:rPr lang="zh-TW" altLang="en-US" dirty="0"/>
              <a:t>對身體的危害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9127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8975"/>
            <a:ext cx="4567238" cy="3424238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1814"/>
            <a:ext cx="5029200" cy="4116387"/>
          </a:xfrm>
          <a:noFill/>
        </p:spPr>
        <p:txBody>
          <a:bodyPr wrap="square" lIns="94195" tIns="47098" rIns="94195" bIns="470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蔬菜及水果富含纖維</a:t>
            </a:r>
            <a:r>
              <a:rPr lang="zh-TW" altLang="en-US" dirty="0">
                <a:cs typeface="+mn-cs"/>
              </a:rPr>
              <a:t>素</a:t>
            </a:r>
            <a:r>
              <a:rPr lang="zh-TW" altLang="zh-TW" dirty="0">
                <a:cs typeface="+mn-cs"/>
              </a:rPr>
              <a:t>，特別是蔬菜中的菇類、藻類等</a:t>
            </a:r>
            <a:r>
              <a:rPr lang="zh-TW" altLang="en-US" dirty="0">
                <a:cs typeface="+mn-cs"/>
              </a:rPr>
              <a:t>水溶性</a:t>
            </a:r>
            <a:r>
              <a:rPr lang="zh-TW" altLang="zh-TW" dirty="0">
                <a:cs typeface="+mn-cs"/>
              </a:rPr>
              <a:t>纖維含量高，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具有促進排便、預防腸道疾病、讓腸道更健康的好處膳食纖維在體內消化較慢，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因此能夠延長飽足感、不容易餓，有預防肥胖的作用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65471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8975"/>
            <a:ext cx="4567238" cy="3424238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1814"/>
            <a:ext cx="5029200" cy="4116387"/>
          </a:xfrm>
          <a:noFill/>
        </p:spPr>
        <p:txBody>
          <a:bodyPr wrap="square" lIns="94195" tIns="47098" rIns="94195" bIns="470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蔬菜及水果中含有維生素</a:t>
            </a:r>
            <a:r>
              <a:rPr lang="en-US" altLang="zh-TW" dirty="0">
                <a:cs typeface="+mn-cs"/>
              </a:rPr>
              <a:t>C</a:t>
            </a:r>
            <a:r>
              <a:rPr lang="zh-TW" altLang="zh-TW" dirty="0">
                <a:cs typeface="+mn-cs"/>
              </a:rPr>
              <a:t>，具有幫助傷口癒合、修復皮膚的功能，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也能夠增強人體對疾病的抵抗力</a:t>
            </a:r>
            <a:r>
              <a:rPr lang="zh-TW" altLang="en-US" dirty="0">
                <a:cs typeface="+mn-cs"/>
              </a:rPr>
              <a:t>但</a:t>
            </a:r>
            <a:r>
              <a:rPr lang="zh-TW" altLang="zh-TW" dirty="0">
                <a:cs typeface="+mn-cs"/>
              </a:rPr>
              <a:t>維生素</a:t>
            </a:r>
            <a:r>
              <a:rPr lang="en-US" altLang="zh-TW" dirty="0">
                <a:cs typeface="+mn-cs"/>
              </a:rPr>
              <a:t>C</a:t>
            </a:r>
            <a:r>
              <a:rPr lang="zh-TW" altLang="zh-TW" dirty="0">
                <a:cs typeface="+mn-cs"/>
              </a:rPr>
              <a:t>在加熱後容易流失，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因此煮熟的蔬菜裡維生素</a:t>
            </a:r>
            <a:r>
              <a:rPr lang="en-US" altLang="zh-TW" dirty="0">
                <a:cs typeface="+mn-cs"/>
              </a:rPr>
              <a:t>C</a:t>
            </a:r>
            <a:r>
              <a:rPr lang="zh-TW" altLang="zh-TW" dirty="0">
                <a:cs typeface="+mn-cs"/>
              </a:rPr>
              <a:t>含量會減少，建議由新鮮水果來補充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37125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老師提醒除了飲食要注意以外，記得多運動才可以維持好體力、長肌肉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6E3F999-0438-4F70-9932-43B7841B083D}" type="slidenum">
              <a:rPr lang="zh-TW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186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全榖操：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  <a:hlinkClick r:id="rId3"/>
              </a:rPr>
              <a:t>https://www.youtube.com/watch?v=WL7D8R7ut3o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  <a:cs typeface="SetoFont" panose="02000600000000000000" pitchFamily="2" charset="-120"/>
            </a:endParaRPr>
          </a:p>
          <a:p>
            <a:r>
              <a:rPr lang="zh-TW" altLang="en-US" dirty="0"/>
              <a:t>若場地限制無法跳操，可播放全穀操歌曲，讓小朋友看著歌詞跟著一起唱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011B1D-E6B5-43A1-90F5-51ADF432A72C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8372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黃金比例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221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健康操影片連結：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https://youtu.be/PES3R920dm8</a:t>
            </a:r>
          </a:p>
          <a:p>
            <a:r>
              <a:rPr lang="zh-TW" altLang="en-US" dirty="0"/>
              <a:t>若場地限制無法跳操，可播放歌曲，讓小朋友看著歌詞跟著一起唱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75726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再次複習全穀必須包括三個部分：麩皮、胚乳、胚芽</a:t>
            </a:r>
            <a:endParaRPr lang="en-US" altLang="zh-TW" dirty="0"/>
          </a:p>
          <a:p>
            <a:r>
              <a:rPr lang="zh-TW" altLang="en-US" dirty="0"/>
              <a:t>且每天要有</a:t>
            </a:r>
            <a:r>
              <a:rPr lang="en-US" altLang="zh-TW" dirty="0"/>
              <a:t>1/3</a:t>
            </a:r>
            <a:r>
              <a:rPr lang="zh-TW" altLang="en-US" dirty="0"/>
              <a:t>主食是全穀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093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lIns="92067" tIns="46034" rIns="92067" bIns="46034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再總複習一次黃金比例</a:t>
            </a:r>
            <a:r>
              <a:rPr lang="en-US" altLang="zh-TW" dirty="0"/>
              <a:t>221</a:t>
            </a:r>
            <a:r>
              <a:rPr lang="zh-TW" altLang="en-US" dirty="0"/>
              <a:t>：每餐飯菜肉體積比例</a:t>
            </a:r>
            <a:r>
              <a:rPr lang="en-US" altLang="zh-TW" dirty="0"/>
              <a:t>221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加上每天</a:t>
            </a:r>
            <a:r>
              <a:rPr lang="en-US" altLang="zh-TW" dirty="0"/>
              <a:t>2</a:t>
            </a:r>
            <a:r>
              <a:rPr lang="zh-TW" altLang="en-US" dirty="0"/>
              <a:t>拳頭大水果、</a:t>
            </a:r>
            <a:r>
              <a:rPr lang="en-US" altLang="zh-TW" dirty="0"/>
              <a:t>2</a:t>
            </a:r>
            <a:r>
              <a:rPr lang="zh-TW" altLang="en-US" dirty="0"/>
              <a:t>杯乳品、</a:t>
            </a:r>
            <a:r>
              <a:rPr lang="en-US" altLang="zh-TW" dirty="0"/>
              <a:t>1</a:t>
            </a:r>
            <a:r>
              <a:rPr lang="zh-TW" altLang="en-US" dirty="0"/>
              <a:t>湯匙堅果種子類，</a:t>
            </a:r>
            <a:endParaRPr lang="en-US" altLang="zh-TW" dirty="0"/>
          </a:p>
          <a:p>
            <a:r>
              <a:rPr lang="zh-TW" altLang="en-US" dirty="0"/>
              <a:t>就可以變成營養均衡好寶寶！</a:t>
            </a:r>
          </a:p>
        </p:txBody>
      </p:sp>
    </p:spTree>
    <p:extLst>
      <p:ext uri="{BB962C8B-B14F-4D97-AF65-F5344CB8AC3E}">
        <p14:creationId xmlns:p14="http://schemas.microsoft.com/office/powerpoint/2010/main" val="36824540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提醒午餐時可使用發給小朋友的</a:t>
            </a:r>
            <a:r>
              <a:rPr lang="en-US" altLang="zh-TW" dirty="0"/>
              <a:t>221</a:t>
            </a:r>
            <a:r>
              <a:rPr lang="zh-TW" altLang="en-US" dirty="0"/>
              <a:t>餐墊，</a:t>
            </a:r>
            <a:endParaRPr lang="en-US" altLang="zh-TW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建議小朋友吃飯的時候可以對照使用</a:t>
            </a:r>
            <a:r>
              <a:rPr lang="en-US" altLang="zh-TW" dirty="0"/>
              <a:t>(</a:t>
            </a:r>
            <a:r>
              <a:rPr lang="zh-TW" altLang="en-US" dirty="0"/>
              <a:t>餐墊上的食物圖案和實體大小相等</a:t>
            </a:r>
            <a:r>
              <a:rPr lang="en-US" altLang="zh-TW" dirty="0"/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6336B5C-A720-4508-8605-D2B0DF37E56C}" type="slidenum">
              <a:rPr lang="zh-TW" altLang="en-US" smtClean="0"/>
              <a:pPr eaLnBrk="1" hangingPunct="1">
                <a:spcBef>
                  <a:spcPct val="0"/>
                </a:spcBef>
              </a:pPr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8927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59A7A-2472-477A-B467-C4B264E7B7EC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64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複習食物有</a:t>
            </a:r>
            <a:r>
              <a:rPr lang="en-US" altLang="zh-TW" dirty="0"/>
              <a:t>6</a:t>
            </a:r>
            <a:r>
              <a:rPr lang="zh-TW" altLang="en-US" dirty="0"/>
              <a:t>大類，可以問小朋友記得金字塔愈接近底層的食物要吃愈多還愈少</a:t>
            </a:r>
            <a:r>
              <a:rPr lang="en-US" altLang="zh-TW" dirty="0"/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提醒全穀雜糧在最底層代表要吃得最多，最上面油糖鹽類的食物要吃得最少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5413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7044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1760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C9124-C630-43F2-A1D5-656F76D7F847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2255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C9124-C630-43F2-A1D5-656F76D7F847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8460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C9124-C630-43F2-A1D5-656F76D7F847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4489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C9124-C630-43F2-A1D5-656F76D7F847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1450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4072B6-0D09-415E-A38B-F332A2147CA4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866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4072B6-0D09-415E-A38B-F332A2147CA4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21376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4072B6-0D09-415E-A38B-F332A2147CA4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51896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4072B6-0D09-415E-A38B-F332A2147CA4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017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全榖雜糧類富含營養小子碳水化合物，是我們活力與體力的來源喔！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2707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A8763-A64F-467C-A182-44754D5F8CD2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384023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全榖娃娃要回家學習單題目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A8763-A64F-467C-A182-44754D5F8CD2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2783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7098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8258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0642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11658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7729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教學資源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可於其他課餘彈性時間播放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SetoFont" panose="02000600000000000000" pitchFamily="2" charset="-120"/>
              </a:rPr>
              <a:t>如何辨識「真」全穀製品：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SetoFont" panose="02000600000000000000" pitchFamily="2" charset="-120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SetoFont" panose="02000600000000000000" pitchFamily="2" charset="-120"/>
                <a:hlinkClick r:id="rId3"/>
              </a:rPr>
              <a:t>https://www.youtube.com/watch?v=XDoF9BtDHwY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SetoFont" panose="020006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SetoFont" panose="02000600000000000000" pitchFamily="2" charset="-120"/>
              </a:rPr>
              <a:t>全榖超人：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SetoFont" panose="02000600000000000000" pitchFamily="2" charset="-120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SetoFont" panose="02000600000000000000" pitchFamily="2" charset="-120"/>
                <a:hlinkClick r:id="rId4"/>
              </a:rPr>
              <a:t>https://www.youtube.com/watch?v=9MTxl7MHGjQ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SetoFont" panose="020006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SetoFont" panose="02000600000000000000" pitchFamily="2" charset="-120"/>
              </a:rPr>
              <a:t>全家都來吃全穀：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SetoFont" panose="02000600000000000000" pitchFamily="2" charset="-120"/>
              <a:hlinkClick r:id="rId5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SetoFont" panose="02000600000000000000" pitchFamily="2" charset="-120"/>
                <a:hlinkClick r:id="rId5"/>
              </a:rPr>
              <a:t>https://www.youtube.com/watch?v=Oo8tH3-F9HE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午餐時間適合播放歌曲</a:t>
            </a: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謝欣芷 </a:t>
            </a: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吃飯了</a:t>
            </a: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  <a:hlinkClick r:id="rId6"/>
              </a:rPr>
              <a:t>https://www.youtube.com/watch?v=Zwh5YhITPFI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prstClr val="black"/>
                </a:solidFill>
                <a:latin typeface="微軟正黑體"/>
                <a:ea typeface="微軟正黑體"/>
              </a:rPr>
              <a:t>董氏基金會食品營養中心</a:t>
            </a:r>
            <a:r>
              <a:rPr lang="en-US" altLang="zh-TW" sz="1200" dirty="0">
                <a:solidFill>
                  <a:prstClr val="black"/>
                </a:solidFill>
                <a:latin typeface="微軟正黑體"/>
                <a:ea typeface="微軟正黑體"/>
              </a:rPr>
              <a:t>-</a:t>
            </a:r>
            <a:r>
              <a:rPr lang="zh-TW" altLang="en-US" sz="1200" dirty="0">
                <a:solidFill>
                  <a:prstClr val="black"/>
                </a:solidFill>
                <a:latin typeface="微軟正黑體"/>
                <a:ea typeface="微軟正黑體"/>
              </a:rPr>
              <a:t>學校午餐系列影片</a:t>
            </a:r>
            <a:endParaRPr lang="en-US" altLang="zh-TW" sz="1200" dirty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r>
              <a:rPr lang="en-US" altLang="zh-TW" sz="1000" dirty="0">
                <a:hlinkClick r:id="rId7"/>
              </a:rPr>
              <a:t>https://www.youtube.com/watch?v=PubZMSYM2pE&amp;list=PLZGmuFuk0pSNDbzV1toEZslr3vq_GiReU</a:t>
            </a:r>
            <a:endParaRPr lang="en-US" altLang="zh-TW" sz="1000" dirty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營養運動會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  <a:hlinkClick r:id="rId8"/>
              </a:rPr>
              <a:t>https://www.youtube.com/watch?v=shvMd47Hyf8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0034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+mj-ea"/>
                <a:cs typeface="SetoFont" panose="02000600000000000000" pitchFamily="2" charset="-120"/>
              </a:rPr>
              <a:t>台北市政府教育局</a:t>
            </a:r>
            <a:r>
              <a:rPr lang="en-US" altLang="zh-TW" sz="1200" dirty="0">
                <a:latin typeface="+mj-ea"/>
                <a:cs typeface="SetoFont" panose="02000600000000000000" pitchFamily="2" charset="-120"/>
              </a:rPr>
              <a:t>-</a:t>
            </a:r>
            <a:r>
              <a:rPr lang="zh-TW" altLang="en-US" sz="1200" dirty="0">
                <a:latin typeface="+mj-ea"/>
                <a:cs typeface="SetoFont" panose="02000600000000000000" pitchFamily="2" charset="-120"/>
              </a:rPr>
              <a:t>全穀雜糧真正棒 天天都吃真健康 </a:t>
            </a:r>
            <a:r>
              <a:rPr lang="en-US" altLang="zh-TW" sz="1200" dirty="0">
                <a:latin typeface="+mj-ea"/>
                <a:cs typeface="SetoFont" panose="02000600000000000000" pitchFamily="2" charset="-120"/>
              </a:rPr>
              <a:t>( </a:t>
            </a:r>
            <a:r>
              <a:rPr lang="zh-TW" altLang="en-US" sz="1200" dirty="0">
                <a:latin typeface="+mj-ea"/>
                <a:cs typeface="SetoFont" panose="02000600000000000000" pitchFamily="2" charset="-120"/>
              </a:rPr>
              <a:t>全穀雜糧健康飲食套書 </a:t>
            </a:r>
            <a:r>
              <a:rPr lang="en-US" altLang="zh-TW" sz="1200" dirty="0">
                <a:latin typeface="+mj-ea"/>
                <a:cs typeface="SetoFont" panose="02000600000000000000" pitchFamily="2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1200" dirty="0">
                <a:latin typeface="+mj-ea"/>
                <a:cs typeface="SetoFont" panose="02000600000000000000" pitchFamily="2" charset="-120"/>
                <a:hlinkClick r:id="rId3"/>
              </a:rPr>
              <a:t>http://www.cdway.com.tw/gov/tped/?fbclid=IwAR0Y81esroH8cPdKeiwjxNdrMW4_oDjhGQfmOqSpzDi1j_OfWoxsLBv7r1c</a:t>
            </a:r>
            <a:endParaRPr lang="en-US" altLang="zh-TW" sz="1200" dirty="0">
              <a:latin typeface="+mj-ea"/>
              <a:cs typeface="SetoFont" panose="02000600000000000000" pitchFamily="2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5186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國健署</a:t>
            </a:r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-</a:t>
            </a: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我的餐盤</a:t>
            </a:r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-</a:t>
            </a: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口訣歌及影片、摺頁</a:t>
            </a:r>
          </a:p>
          <a:p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  <a:hlinkClick r:id="rId3"/>
              </a:rPr>
              <a:t>https://www.hpa.gov.tw/Pages/Detail.aspx?nodeid=1622&amp;pid=9514</a:t>
            </a:r>
            <a:endParaRPr lang="en-US" altLang="zh-TW" sz="1200" dirty="0">
              <a:latin typeface="jf open 粉圓 1.0" panose="020F0500000000000000" pitchFamily="34" charset="-120"/>
              <a:ea typeface="jf open 粉圓 1.0" panose="020F0500000000000000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國健署</a:t>
            </a:r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-</a:t>
            </a: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我的餐盤手冊</a:t>
            </a:r>
            <a:endParaRPr lang="en-US" altLang="zh-TW" sz="1200" dirty="0">
              <a:latin typeface="jf open 粉圓 1.0" panose="020F0500000000000000" pitchFamily="34" charset="-120"/>
              <a:ea typeface="jf open 粉圓 1.0" panose="020F0500000000000000" pitchFamily="34" charset="-120"/>
            </a:endParaRPr>
          </a:p>
          <a:p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  <a:hlinkClick r:id="rId4"/>
              </a:rPr>
              <a:t>https://www.hpa.gov.tw/Pages/EBook.aspx?nodeid=3821</a:t>
            </a:r>
            <a:endParaRPr lang="zh-TW" altLang="en-US" sz="1200" dirty="0">
              <a:latin typeface="jf open 粉圓 1.0" panose="020F0500000000000000" pitchFamily="34" charset="-120"/>
              <a:ea typeface="jf open 粉圓 1.0" panose="020F0500000000000000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91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全穀雜糧類細分成穀物、根莖類與雜糧，</a:t>
            </a:r>
            <a:endParaRPr lang="en-US" altLang="zh-TW" dirty="0"/>
          </a:p>
          <a:p>
            <a:r>
              <a:rPr lang="zh-TW" altLang="en-US" dirty="0"/>
              <a:t>這次上課的主題是穀物，也就是全穀喔！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50BF6B-332A-491C-831D-15A59E5DFEB4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85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" name="圖片 4" descr="1000412 吃全穀嚼出健康嚼出聰明 活動主背版.jpg"/>
          <p:cNvPicPr>
            <a:picLocks noChangeAspect="1"/>
          </p:cNvPicPr>
          <p:nvPr userDrawn="1"/>
        </p:nvPicPr>
        <p:blipFill rotWithShape="1">
          <a:blip r:embed="rId2" cstate="print"/>
          <a:srcRect t="48718" b="8147"/>
          <a:stretch/>
        </p:blipFill>
        <p:spPr>
          <a:xfrm>
            <a:off x="0" y="4042462"/>
            <a:ext cx="9144000" cy="194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Z:\給子秦-健康吃快樂動\健康吃快樂動2年計畫\102健康吃快樂動2年宣導-相關文宣印製\第一學期\我的飲食新主張-海報(雀巢版)\我的飲食新主張-雀巢版ver0521-01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95844" r="63997" b="1018"/>
          <a:stretch>
            <a:fillRect/>
          </a:stretch>
        </p:blipFill>
        <p:spPr bwMode="auto">
          <a:xfrm>
            <a:off x="6659565" y="6426200"/>
            <a:ext cx="1620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57356" y="5072075"/>
            <a:ext cx="6400800" cy="1466848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accent6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2014803" y="1844825"/>
            <a:ext cx="1837119" cy="12794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670347" y="907755"/>
            <a:ext cx="1584176" cy="15038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6156176" y="907755"/>
            <a:ext cx="1008112" cy="2141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6372200" y="1893145"/>
            <a:ext cx="1008112" cy="527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" name="圖片 13" descr="1000412 吃全穀嚼出健康嚼出聰明 活動主背版.jpg"/>
          <p:cNvPicPr>
            <a:picLocks noChangeAspect="1"/>
          </p:cNvPicPr>
          <p:nvPr userDrawn="1"/>
        </p:nvPicPr>
        <p:blipFill rotWithShape="1">
          <a:blip r:embed="rId2" cstate="print"/>
          <a:srcRect l="-1" r="76074" b="47326"/>
          <a:stretch/>
        </p:blipFill>
        <p:spPr>
          <a:xfrm>
            <a:off x="2051720" y="1844826"/>
            <a:ext cx="2187844" cy="237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1000412 吃全穀嚼出健康嚼出聰明 活動主背版.jpg"/>
          <p:cNvPicPr>
            <a:picLocks noChangeAspect="1"/>
          </p:cNvPicPr>
          <p:nvPr userDrawn="1"/>
        </p:nvPicPr>
        <p:blipFill rotWithShape="1">
          <a:blip r:embed="rId2" cstate="print"/>
          <a:srcRect l="74943" b="47388"/>
          <a:stretch/>
        </p:blipFill>
        <p:spPr>
          <a:xfrm>
            <a:off x="4585090" y="1844824"/>
            <a:ext cx="2291166" cy="237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 userDrawn="1"/>
        </p:nvSpPr>
        <p:spPr>
          <a:xfrm flipH="1">
            <a:off x="3851920" y="1736157"/>
            <a:ext cx="1008116" cy="6294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 userDrawn="1"/>
        </p:nvSpPr>
        <p:spPr>
          <a:xfrm flipH="1">
            <a:off x="3995936" y="2352690"/>
            <a:ext cx="923016" cy="7715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 16"/>
          <p:cNvSpPr/>
          <p:nvPr userDrawn="1"/>
        </p:nvSpPr>
        <p:spPr>
          <a:xfrm flipH="1">
            <a:off x="3778056" y="1607402"/>
            <a:ext cx="923016" cy="7715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矩形 17"/>
          <p:cNvSpPr/>
          <p:nvPr userDrawn="1"/>
        </p:nvSpPr>
        <p:spPr>
          <a:xfrm flipH="1">
            <a:off x="4572000" y="1863073"/>
            <a:ext cx="562946" cy="5859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844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7E91E-8916-4A3B-907F-050A3C788A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51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CEE57-B1AC-4FCC-89AB-AA986D720B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33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CE9E-6BC1-4BEC-8BC3-9CFDCB43C1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011155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7705B-F83E-490B-9D51-109886C7A7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120217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E9C3F-8C06-4868-BE6D-6B058C80E2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357885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C184-2193-4F1D-8A4F-6A1A199118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94155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6EE47-A1B9-4468-94DA-7DC5511D45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27429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CEDE-DB01-4890-8CBD-540C23AA5F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5593932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876CC-2682-4E3F-B422-857ABF7933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412046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61AC-35FC-44E0-BF14-7E11AAB1F2B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56824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7D9B5-4730-4BE6-B944-5D60F72C41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3243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8C485-911B-4977-9187-4860284CFD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735012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DDEC-D423-4F76-858D-CD4A315BCF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249197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42D1-81CA-457E-AC51-660E3D8CC8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901717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870BC-AAFF-4F60-A035-A801698C17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957096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B305-5690-48BC-9988-C7F8BC4BBD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123658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DFCD0-AE48-46FF-8347-1AEB9BDAE2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86576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4A59-86BF-44D8-9432-7AB48B1957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410947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48CA-1B4D-432D-8522-E904B9BA50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464134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CFCE6-1402-45A0-B19F-C7C1F11FC9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381153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43C8F-CBB3-4799-A036-47EB43A408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0152611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19527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E8171-CDAC-480C-90C5-9486514C40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264809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C371-BD5E-4E19-82B4-2F3AAA28A6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535703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E673-8558-49CA-A55D-7A8FD5D561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286785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B1557-F98E-467E-943B-0836F7A503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066274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24945"/>
            <a:ext cx="7772400" cy="1362075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4400" b="1" cap="all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F816A-C433-42D1-B3ED-FF37321AF0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811557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4A78-B100-46E0-BB98-7F141D0691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4585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59FFE-12A8-4DDB-9441-FCF8CE0509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564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476250"/>
            <a:ext cx="7086600" cy="12763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1531F-41D7-412D-8B32-77350F792F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604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909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D9B5-4730-4BE6-B944-5D60F72C41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698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97B4F-E4EF-4D9D-8F55-4BD5ACA22B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43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36D9-FA52-4719-A458-A12FDD2114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0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2522A-CBB1-42A5-8CCE-A7270414CD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03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4072C-0DCF-4DF1-9C5C-E9B853DA8B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60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66715" y="366714"/>
            <a:ext cx="8491537" cy="5991225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14313" y="214314"/>
            <a:ext cx="8786812" cy="62865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2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67544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68687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pic>
        <p:nvPicPr>
          <p:cNvPr id="1034" name="Picture 2" descr="Z:\給子秦-健康吃快樂動\健康吃快樂動2年計畫\102健康吃快樂動2年宣導-相關文宣印製\第一學期\我的飲食新主張-海報(雀巢版)\我的飲食新主張-雀巢版ver0521-01.jpg"/>
          <p:cNvPicPr>
            <a:picLocks noChangeAspect="1" noChangeArrowheads="1"/>
          </p:cNvPicPr>
          <p:nvPr userDrawn="1"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95844" r="63997" b="1018"/>
          <a:stretch>
            <a:fillRect/>
          </a:stretch>
        </p:blipFill>
        <p:spPr bwMode="auto">
          <a:xfrm>
            <a:off x="432470" y="6426200"/>
            <a:ext cx="1619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  <p:sldLayoutId id="2147484752" r:id="rId12"/>
    <p:sldLayoutId id="2147484753" r:id="rId13"/>
    <p:sldLayoutId id="2147484754" r:id="rId14"/>
    <p:sldLayoutId id="2147484755" r:id="rId15"/>
    <p:sldLayoutId id="2147484756" r:id="rId16"/>
    <p:sldLayoutId id="2147484757" r:id="rId17"/>
    <p:sldLayoutId id="2147484758" r:id="rId18"/>
    <p:sldLayoutId id="2147484759" r:id="rId19"/>
    <p:sldLayoutId id="2147484760" r:id="rId20"/>
    <p:sldLayoutId id="2147484761" r:id="rId21"/>
    <p:sldLayoutId id="2147484762" r:id="rId22"/>
    <p:sldLayoutId id="2147484763" r:id="rId23"/>
    <p:sldLayoutId id="2147484764" r:id="rId24"/>
    <p:sldLayoutId id="2147484765" r:id="rId25"/>
    <p:sldLayoutId id="2147484766" r:id="rId26"/>
    <p:sldLayoutId id="2147484767" r:id="rId27"/>
    <p:sldLayoutId id="2147484768" r:id="rId28"/>
    <p:sldLayoutId id="2147484769" r:id="rId29"/>
    <p:sldLayoutId id="2147484770" r:id="rId30"/>
    <p:sldLayoutId id="2147484771" r:id="rId31"/>
    <p:sldLayoutId id="2147484772" r:id="rId32"/>
    <p:sldLayoutId id="2147484773" r:id="rId33"/>
    <p:sldLayoutId id="2147484774" r:id="rId34"/>
    <p:sldLayoutId id="2147484775" r:id="rId35"/>
    <p:sldLayoutId id="2147484776" r:id="rId36"/>
    <p:sldLayoutId id="2147484777" r:id="rId3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hvMd47Hyf8" TargetMode="External"/><Relationship Id="rId3" Type="http://schemas.openxmlformats.org/officeDocument/2006/relationships/hyperlink" Target="https://www.youtube.com/watch?v=XDoF9BtDHwY" TargetMode="External"/><Relationship Id="rId7" Type="http://schemas.openxmlformats.org/officeDocument/2006/relationships/hyperlink" Target="https://www.youtube.com/watch?v=PubZMSYM2pE&amp;list=PLZGmuFuk0pSNDbzV1toEZslr3vq_GiReU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Zwh5YhITPFI" TargetMode="External"/><Relationship Id="rId5" Type="http://schemas.openxmlformats.org/officeDocument/2006/relationships/hyperlink" Target="https://www.youtube.com/watch?v=Oo8tH3-F9HE" TargetMode="External"/><Relationship Id="rId4" Type="http://schemas.openxmlformats.org/officeDocument/2006/relationships/hyperlink" Target="https://www.youtube.com/watch?v=9MTxl7MHGjQ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EBB0C4E-3FE2-4E64-BBB7-E0255B1B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" y="-14341"/>
            <a:ext cx="9163121" cy="68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125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4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510AAC0-BEDD-439A-A6E7-4106529D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5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6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5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8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AutoShape 2" descr="data:image/jpg;base64,/9j/4AAQSkZJRgABAQAAAQABAAD/2wBDAAkGBwgHBgkIBwgKCgkLDRYPDQwMDRsUFRAWIB0iIiAdHx8kKDQsJCYxJx8fLT0tMTU3Ojo6Iys/RD84QzQ5Ojf/2wBDAQoKCg0MDRoPDxo3JR8lNzc3Nzc3Nzc3Nzc3Nzc3Nzc3Nzc3Nzc3Nzc3Nzc3Nzc3Nzc3Nzc3Nzc3Nzc3Nzc3Nzf/wAARCACRALMDASIAAhEBAxEB/8QAHAABAAIDAQEBAAAAAAAAAAAAAAYHAQQFCAID/8QAQRAAAQIFAgQEAwMJBwUBAAAAAQIDAAQFBhESIQcxQVETYXGBFCIykaGxFRYjQmJygpLBJDM0Q1LR8DVEVHOT4f/EABoBAQADAQEBAAAAAAAAAAAAAAACAwQBBQb/xAAxEQACAgEBBQUHBAMAAAAAAAAAAQIDEQQSITFBUQUyYYGxEyJxkaHB0RQjM/BCUqL/2gAMAwEAAhEDEQA/ALxhCEAIQhACEIQAhCEAIQhACEIQAjBjMfm+6hhpbrq0obQkqWtRwEgcyTAHEvS5pS06BMVObIUUjSy1nd1w8kj8T5AxRE3Tqm1RZm+KpWZqRrUy6HZdLatOrP0pI5jbkOQA3juzM4riVd7tSmTotikEhlLhwl0jck574yeyQB1j6okg5xPvD4h1KhbFKXgJIwH1dvfGT2TgdYwW3WWahU1PdHfJ/b4sujGMYbUufD8lp8O6pUKzZ9On6uyWpt1v5iRjxADgLx01DB94kkfLaQhASkAADAA6R9RvKRCEIAQhCAEIQgBCEIAQhCAEIQgBCEIAQhCAEIQgDCjgRUfFm4pqs1JqxqA5+nfINQeTybRz0H23PsOpiW8SrxatCgLfb0rqExluTaIzlfVRHZOc/YOsVS0tdiW47UZwl+5qwSQF/MpJJzv3wTk91EDpGTV6h1RUYb5y3JePX4IsrgpPL4I/SuNqfdkeHdpDClbTjvYczqI/mV7Dyi67YoUnblFlqXIJw0yndZ+pxXVR8yYi3Cay1W3SlVCppKq1UPnmFLOVNpJyEZ79T5+giwIlpdOtPXs5y+LfV82csm5vJgRmEI0kBCEIAQhCAEIxkd4QBmEIQAhCEAIQjgXVdlKtimzE3PzTWttGpEul1PiOnoEpzn/bnAHd1eUZ1e0UPSnp6/K42xcd2zdLfm0+PJUmR1DS2clOojYHTuNWSUkHYER3pixb2ttwPWfdL8424dK5efVnSDtq+bKTjnyB268oAthTiUjKiAO5O0ZSoKAIwQeoOYqlnhFM1UfE3fdFRnZtW6ksLwhPkCr/AGHpGlVrarnDFBrlrVSZnaUyQZynTRz+j6qB5e4AI8xkQBcsalUqMrSqfMT086lqWl0Fbiz0A/59salt16SuSjsVOmuhbTqd0kjU2rqlQHIiKr4g1d++roRaNHeUmlya9dRmEclKSdxn9k7Duo+UQssjXFzk8JHYxcnhHIlJ3856zO33cgLVJkspkJdeDgJO2B1IP2qPlHX4Z0KZvG4nL2rzf9laWU05he6cpOyvMJ79VZPSOMZM37csra9E/Q27SsGYdb5EDbY9TzSnz1Ki+qfJsSEmzKSjSWpdhAQ22gYCUgYAjHpa5Tk9Rat74Lovy+ZbZJJbEeC9TYAxGYQjeUiEIQAjBOIKOBFfXjxUpVFeNPpCDV6sToSxLnKEK7KUM5P7Kcn0g9wJzOTstIyzkzOvtMMNjUtx1YSlI8yYqyv8ZkibU3atIcqcvLHXNTKwpKdA56QBkfvK28jEfnaPWrlP5Y4i1USUg2dSJJC9CEDseiT9qjCVrMxVW10DhrQ0qZAKHptbelpIIwSc9SM7q357GPOev257Gnjtvm+S8+fkXqnCzN49S27eu6kVyjStSZmUMpfRktuqwpBBIIPoQYRW9O4IzDck0mZuh9l7Hzty7fyJPllQJ+wQj0txn3l0wjBO0Qi9uJdHtd34JKF1CqHYSbHNJPLUenpufKOHSb5ilKs9VeIF7VSlrrqqPQaW54B8NzQXnAfMjUo4Ud9gBy3ydCtXNxAq0hNTkzNNUGRabU4WpdBDpA6Z3UD7j0jmWvb8/N24wJ+3nq6mqzYmVOicLZlx9AWojJJVqUTnkMHrHFJPgTnXOGNpYyThXBWVWkpVc9ZKTsQVg5Ea9U4F0tcvLopc4+h8PBT7s0rXrb6pATjB84ttCdCQkZwAAMmPrVHSBArXpdwyl3PCu0ylvSTSHPgKlLtpDracgJbJ540bbj9XmYnvKGI5N2V6XtmgTdXmwpTcujIQnmtROEp9yRAHWzHw8hDrS2nUBaFpKVJUMhQPMGKvoM7xTrKpOqgUeVp8ypKxLPtnUhs9Tj5uW4+YH0ieXLXZS2qJM1SoKHhMJ2SDhTiuiU+ZP/NoApjiVb8nZdUll2bUp+SqdRVpFPlnDjSds5zkDJwAc9cYxHHr0y3Y9tC35FwGsTyfEn5hJ+gH9UH02Hlk9RG5Jz7rCJ3iFcoDk9NkppsseQ2wCB0AGw8snmREy4T2Up9iYue6GUzM9VEnw2n0ZCGVcyQeqh06J26x58l+qtx/hF/N/hepev24+L9Du8JZe3KZbjEnQ6nKTsyseJNONLGtbhG/yn5gByAI5DzMTsEHlFe1zg9atQStySYdpkzzQ7KrOEq6fKcjn2x6iORZ99O2zVZu0r7n0iYlFpTK1BzOl1BGQFq6bYIUfME7b+gUFtQj8mnkPNJcaWlbahlK0nII7gxrVaryFGkVztUm2ZWXRzW6rAz2Hc+Q3gDdJxEau69qHacuV1SaBfIy3KtfM6v26DzOBECqvEevXZMLp9gyK2JcHS5U5hOMfug7J+9XkIjC2bctKaU9VX13Dcbis6Prw4e+c7+uVeQjJdrIVy2I+9Lovv08yyFTksvcjrz1UvHiGlW/5v2+oZOCQ48jzOxP3J9Y50lVKJbz4pVjUxdZrDg0l9KSrf8AeHMeScDuY7cjZ123yUTF0TCqNSCQUyDP96sftDp6q/lEWhbdsUe2pT4ajSbbCSBrWN1uealHcxR+lt1G/Uvd/quHm+foT9pGG6C8yvKPwvqVdmG6lxAqC3iDqRTZdeEN+RUPwT/MYtKm0+UpcqiUp8s1LS7YwhtpISkewjZxGY9CEIwjsxWEiltt5YhCESOFacVbznac5L21bp1VifT87iDvLtnqOxIzv0AJ7RXbX5PtFxuSp8s5V7hmMbIQVKKj94B7DcjnHzQJ9U9UrrupQDjutwsFe+B8xA9MBI9I1qMZORoTdSr1Pq7iK0VKerEgoBbGFqSGhkY3IyoZGcgb4xFT9+TXJGyL9hWprvS+iP3npScmagiRva4hTXHQCmnS7ajz5JWsDQn1OrHUCJ7adhLfqsvP1WlTFLdpgaRKvM1IPfEpQAE6hpAxjAyMZ7RL7Nto0alNtzVRnKqSvxmVz+CpgEbBOclJxz359ok8WJJcDLKcpvMnlkL4tXDPW1Z707SlJRNOOoZS4pOfD1ZyoDvtHItiwKrLzshWZy9KtMuq0PPtJWrw3ts6d1bp9Ry6DpYk5KS86z4M2w2+1qCihxIUMg5BwexAMfsOUdImY4d526zdVvTNHmHlMIfKCHUoCigpUFZAPpj3juRgwBq06X+BpktLrd8TwGUtqdUNOrSkDUe3LMUjc1VTxFupxBe8O1qJlbrpOEvEc1e+CB2Tk8zEl4v3RMrWzZ1vqKqnUMCYUk/3TR/Vz0yMk9k+sQSakFVCZkuHlrKylKtVSmwNlKGCoq8k9u+kdIyamyTaprfvP6Lr9l4llcV3nwOtaVKc4lXcapOM6LcpZDbDBThLhH0ox57FXlgdYvdIAAwBjyjn27RpO36PLUunN6JdhOkZ5qPVR8yckx0SYvqqjVBQhuSISk5PLBIxHna+KpQqrxPqorQS3KSrIkwFpVlbiTgqGPpwSd+wHeJG5xAqNi3TWqVcz7lZbcPjyKmSnUkq5II/VGOnTGw3jhV2Xql2q/LF5LlLfpAOpDKG0h5ztk/UT6+yesQvurqj77xn5v4FlSe1lLJzbfueq2rWl0qzJpdZlHknTKOoK0Nr7pI7dSMA9Y6FXkWw8ms8T60ZqZIyzTWV7AdgB09MDuTGhL3OhDrdCsGQbkw+Sn46YwHHMczk+nXJ7Aco6PDqkSbPE16nXM2ipzTjHiyz7+VAuABROCd9tXPPKMv7+o3N7Ef+n+PX4FslGKdiWfRG/S5O7b3YRL0SVTbtu8kvFOlS0/sgYJ9sD9oxY9ncPqDaiUuScv489j5pyYGpw98dEj0iWJGBgDAEfUa6aK6Y7NawZ5TlJ5ZjAEZhCLiIhCEAIQhAHmSjTjFtJuukzyMGWcXoaJI1jJbx96fYx2OFklJUS5KO1W11VNSnmCuTZbQrwEIXvpX1VkfMcfKNs75xpcfaGaddqKm2CGak1qO3JxICVfaNJ94l/CKvzdarSkKmWX5BqWK22HgjxpN3CUqSjr4Z3wRt0IHKIqKTbLJ2SnFRfIuBP0jERmu8QLYoE58HVKs01Mj6mkIW4pProScHyMSZPLERaR4fWtJPTrwpLMw5OKKnlTQ8Y77kAqzjJ3iRWdykVeQrUkidpc01NSy+TjSsjPY9j5HeN4biK8tCyZ60r1n3aUtItqba1fDrcJU270wPLcZ7HyiwhygDMYIzGYQBXVw2G5JLrNbtUFytzyTj4l7IbJ+otk8idsAnAwNwNo2uFdlC06MXp4BVXncLmV5BKOoQD5de59onJx2j85lC1y7qGXPCcUkhLmkK0nGxweeO0VxrjGTkuLOuTaSOfX7ipVuSZm6xOty7f6oUcqWeyUjdR9IquqXrc96JcRbbZoVEGQ7UpkhK1J8j0/h/mERyuy8lRa65+cz8zdFzqUAiVAV4SCd0gjr0OkDHlEmpnD647uU1M3rNKp9OTgt0uVwk46Z6J98n0iiVltj2alhdX9l+SajGO+T8iLUp6Qp898DZFMduCuLPzz7yMpQTzUOwz1JHqYnFB4VPVCaTVL9qC6jM80yba8NN+RIxn0TgesWJQqDS6BJCTpEm1Ks9QhO6z3Ueaj5mOmMCJ1aaFb2uMur4/wB+ByVje7gimuJsrLSt+WhKU9lphLTTn6NtGlKUaugH8Uc6kqC+NtFS2cqbllhzA5fonT+BESTjfSqeJBi4nKouQqckktyoTv45Jzoxzzz3GwGciI/wGkZitXBVboqIK1tJDDSynbWoDVjzCQP5ot2Mz2ixXJUOvxLyTGYwIzEygQhCAEIQgBCEIAhfFe2Rc1nzTTLWudlR8RLY5lSeafdOR64jztTUqDbFTpk6qRqEuvTrC9PzdDn9XI9jHrwjbnHnTixairYuNyqMME0SqKPiJQMBpw7qT5bjUn3HSIyTxlGjTThGTViyn/cnftnjLMybqJO85FSRgBM7Lox7qRyPqn7Iteh3DR6+z4tHqMvNpxkhtY1J9U8x7iPMDMs3KvIZNQaelV7mXmNvlPIpPLrG0uhtpcTNUmaclHhuFtLP3Ebj7Yr9vFd49B9j22Jyq4rllZ/B6qjMecKZfPEChhLYmm6mwgYCZhAcJHrsv74ksnx2UyAitW8624Oapd3+ih/WLFOMuDPOt011X8kWi6ojl8s3Q/Sg3aD0mzNKOHFzGdQT+xsQD6/jEXkeN1pzGfiBPyhA/wAyX1AnyKCf6R1pfivZL5AFbQgkf5jDiPvKYkUEbb4VXD4fxbt9VEVT6gtJWWwrtkqyfX7o73DC4azVGp+lXLLLRUqY4Glv6CEvjcZzjGRjpzyOUbi+J1lpST+X5Y47BZP4RzZjjFZbAJbn5iYIHJqVc3/mAEATcyEp8d8d8Kz8Z4fh/EaBrCM506ueN+UbPIbxUNQ48UtJ0UqjT0yrGxeUlvf0GoxHalxWvaqKApchL01r/UW9av5l7fdHHJLiWV02WPEItl9TUyxKS65iaebZZQMqccWEpSPMnYRWV38ZaTTSqVt5v8qzh2DiThlB9eavQbecVXOydYrj4fuOsPzSs50FZUB6dB7CNuTp8pIjLDSUqxutW5+2KJ6mMdy3s9fTdham3fZ7q8Ti3POVesKVVbjm3Hph06WGOiPIJ5JHkI9GcMbd/NmzpGScb0TTifHmQefiK5g+gwn+GKg4bUFV4XoJ50ZpVKUlZB5OL5pH2jJ8h5x6JAxFsMtZlxPN1fsla41d1fXxMwhCJmYQhCAEIQgBCEIARzLhoslX6RMUyoteJLvpwQNik9FA9CDvHThAHlKvW+5bNaXRLgaKmgSZOazpC0E7EHseo6HMYkKjIyC/glKmEYVgJeAIR7jpHo+8bUp13UpUhUm9x8zL6PrZV3B/EcjHni5KNWLKm/gawyh6VVtKzoa1oUOm5+9PMdNudNte0j19Br3VJZwmueOXRnUzkbHKekCARgjI7GORTZ2Z0gzZlfh1A+G624kDbyzHXSQoApOoEZBByDHnyjKDPtKL4XwUl9T8HJGUdGHJVlQ/cAj8DRqar/s2/bMb0I4pyXBkpaamXGC+SNAUWm5/wbf2mP0RTJBv6JNkfw5jbhHduXU4tLQuEF8kfKEIbGG0JQOyUgfhH1CBIGSrAAGTmIcS5JRW4COXNicrNRZoFEbL07MK0qwcBI65PQdT2Aj5cn5upTqKVbzC5udeOkeGnOPMenUnYRePDewZa0JFTrykTNWmB/aJnT9PXQjP6ueZ6nfsBsoofekfM9sdsR2XRQ89X9jrWRa8nadBYpsoApY+d97GC64eavToOwESGMDlGY2nyYhCEAIQhACEIQAhCEAIQhACNKp0yTqki7JVGXbmZZ0YW24Mg/8A75xuwgCg7z4QTlHZfnrZmhNSaEKcelJkjUlIGTg8lfcfWK8pNZalAA4h5DRP0j50+2dx98etanK/G0+ZlNWjx2Vt68Z06gRn74891DhpeNtpWiTlWKvJFWcM7q5cyg4IPpmK5wUlwNuj1MqbFLax5ZOY1Waa4NptCT2VkfjGyJuWIyJhkg8v0giPTapNlZTVaBMyi+uUKR+OI1ybcXvmYR5RkdC6M+lh2vY1ulB+bXqSn4qW/wDIZ/8AoI13axTmvqm2z+6c/hEexbid9cwry3j7l3KW4vw6fSJibd6AAqP2DMFQujOz7WsS70F5t+huzV0MIBEswtw/6lfKB/WJRbnDe57tblpuqvtU2lvBLiQFZWtBGQUpG2/7RHoY0qXYd33KkNN0hqkyCsEuTKfDzjy+o/YBHoahSBpVFkKcXPEMrLtslYGNWlIGce0aa6ox34PA13aN1z2dvMfBYRoWpZ9GtOULFIltClgeK+s6nHcdz/QYHlHeAxyjMIuPLEIQgBCEIAQhCAEIQgBCEIAQhCAEIQgBGFcoQgDn13/AOfumKHvDnU/4vwhCAIxY/wDh5v8AeH4GPRFif9Nb/wDWn8BCEAScczGYQgBCEIAQhCAEIQgBCEIAQhCAEIQgD//Z"/>
          <p:cNvSpPr>
            <a:spLocks noChangeAspect="1" noChangeArrowheads="1"/>
          </p:cNvSpPr>
          <p:nvPr/>
        </p:nvSpPr>
        <p:spPr bwMode="auto">
          <a:xfrm>
            <a:off x="80965" y="-600075"/>
            <a:ext cx="1514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+mj-ea"/>
              <a:ea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7D9B5-4730-4BE6-B944-5D60F72C41F7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1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10\Downloads\36d80c9ebaa697e89c11e94d5b698f50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9" y="2888418"/>
            <a:ext cx="5706391" cy="427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7D9B5-4730-4BE6-B944-5D60F72C41F7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114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9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05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2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43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2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63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81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7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71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6646"/>
      </p:ext>
    </p:extLst>
  </p:cSld>
  <p:clrMapOvr>
    <a:masterClrMapping/>
  </p:clrMapOvr>
  <p:transition>
    <p:blind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4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131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0919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41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26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81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1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1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2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71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4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41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16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24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6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19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62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35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8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423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322432"/>
      </p:ext>
    </p:extLst>
  </p:cSld>
  <p:clrMapOvr>
    <a:masterClrMapping/>
  </p:clrMapOvr>
  <p:transition>
    <p:blinds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440782"/>
      </p:ext>
    </p:extLst>
  </p:cSld>
  <p:clrMapOvr>
    <a:masterClrMapping/>
  </p:clrMapOvr>
  <p:transition>
    <p:blinds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622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88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98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975836"/>
      </p:ext>
    </p:extLst>
  </p:cSld>
  <p:clrMapOvr>
    <a:masterClrMapping/>
  </p:clrMapOvr>
  <p:transition>
    <p:blinds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5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46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12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8914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452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9282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06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73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860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7D9B5-4730-4BE6-B944-5D60F72C41F7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25912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97267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7851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817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05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933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2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440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05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511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269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596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03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631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76672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1800"/>
              </a:spcBef>
              <a:spcAft>
                <a:spcPts val="0"/>
              </a:spcAft>
            </a:pPr>
            <a:r>
              <a:rPr kumimoji="0" lang="zh-TW" altLang="en-US" sz="4400" b="1" spc="-150" dirty="0">
                <a:solidFill>
                  <a:srgbClr val="0070C0"/>
                </a:solidFill>
                <a:latin typeface="+mj-ea"/>
                <a:ea typeface="+mj-ea"/>
                <a:cs typeface="SetoFont" panose="02000600000000000000" pitchFamily="2" charset="-120"/>
              </a:rPr>
              <a:t>教學資源</a:t>
            </a:r>
            <a:endParaRPr kumimoji="0" lang="en-US" altLang="zh-TW" sz="4400" b="1" spc="-150" dirty="0">
              <a:solidFill>
                <a:srgbClr val="0070C0"/>
              </a:solidFill>
              <a:latin typeface="+mj-ea"/>
              <a:ea typeface="+mj-ea"/>
              <a:cs typeface="SetoFont" panose="02000600000000000000" pitchFamily="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576" y="1484784"/>
            <a:ext cx="81369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+mj-ea"/>
                <a:ea typeface="+mj-ea"/>
                <a:cs typeface="SetoFont" panose="02000600000000000000" pitchFamily="2" charset="-120"/>
              </a:rPr>
              <a:t>如何辨識「真」全穀製品：</a:t>
            </a:r>
            <a:endParaRPr lang="en-US" altLang="zh-TW" sz="2400" dirty="0">
              <a:latin typeface="+mj-ea"/>
              <a:ea typeface="+mj-ea"/>
              <a:cs typeface="SetoFont" panose="02000600000000000000" pitchFamily="2" charset="-120"/>
            </a:endParaRPr>
          </a:p>
          <a:p>
            <a:r>
              <a:rPr lang="en-US" altLang="zh-TW" sz="2400" dirty="0">
                <a:latin typeface="+mj-ea"/>
                <a:ea typeface="+mj-ea"/>
                <a:cs typeface="SetoFont" panose="02000600000000000000" pitchFamily="2" charset="-120"/>
                <a:hlinkClick r:id="rId3"/>
              </a:rPr>
              <a:t>https://www.youtube.com/watch?v=XDoF9BtDHwY</a:t>
            </a:r>
            <a:endParaRPr lang="en-US" altLang="zh-TW" sz="2400" dirty="0">
              <a:latin typeface="+mj-ea"/>
              <a:ea typeface="+mj-ea"/>
              <a:cs typeface="SetoFont" panose="020006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+mj-ea"/>
                <a:ea typeface="+mj-ea"/>
                <a:cs typeface="SetoFont" panose="02000600000000000000" pitchFamily="2" charset="-120"/>
              </a:rPr>
              <a:t>全榖超人：</a:t>
            </a:r>
            <a:endParaRPr lang="en-US" altLang="zh-TW" sz="2400" dirty="0">
              <a:latin typeface="+mj-ea"/>
              <a:ea typeface="+mj-ea"/>
              <a:cs typeface="SetoFont" panose="02000600000000000000" pitchFamily="2" charset="-120"/>
            </a:endParaRPr>
          </a:p>
          <a:p>
            <a:r>
              <a:rPr lang="en-US" altLang="zh-TW" sz="2400" dirty="0">
                <a:latin typeface="+mj-ea"/>
                <a:ea typeface="+mj-ea"/>
                <a:cs typeface="SetoFont" panose="02000600000000000000" pitchFamily="2" charset="-120"/>
                <a:hlinkClick r:id="rId4"/>
              </a:rPr>
              <a:t>https://www.youtube.com/watch?v=9MTxl7MHGjQ</a:t>
            </a:r>
            <a:endParaRPr lang="en-US" altLang="zh-TW" sz="2400" dirty="0">
              <a:latin typeface="+mj-ea"/>
              <a:ea typeface="+mj-ea"/>
              <a:cs typeface="SetoFont" panose="020006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+mj-ea"/>
                <a:ea typeface="+mj-ea"/>
                <a:cs typeface="SetoFont" panose="02000600000000000000" pitchFamily="2" charset="-120"/>
              </a:rPr>
              <a:t>全家都來吃全穀：</a:t>
            </a:r>
            <a:endParaRPr lang="en-US" altLang="zh-TW" sz="2400" dirty="0">
              <a:latin typeface="+mj-ea"/>
              <a:ea typeface="+mj-ea"/>
              <a:cs typeface="SetoFont" panose="02000600000000000000" pitchFamily="2" charset="-120"/>
              <a:hlinkClick r:id="rId5"/>
            </a:endParaRPr>
          </a:p>
          <a:p>
            <a:r>
              <a:rPr lang="en-US" altLang="zh-TW" sz="2400" dirty="0">
                <a:latin typeface="+mj-ea"/>
                <a:ea typeface="+mj-ea"/>
                <a:cs typeface="SetoFont" panose="02000600000000000000" pitchFamily="2" charset="-120"/>
                <a:hlinkClick r:id="rId5"/>
              </a:rPr>
              <a:t>https://www.youtube.com/watch?v=Oo8tH3-F9HE</a:t>
            </a:r>
            <a:endParaRPr lang="en-US" altLang="zh-TW" sz="2400" dirty="0">
              <a:latin typeface="+mj-ea"/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+mj-ea"/>
                <a:ea typeface="+mj-ea"/>
              </a:rPr>
              <a:t>午餐時間適合播放歌曲</a:t>
            </a:r>
            <a:r>
              <a:rPr lang="en-US" altLang="zh-TW" sz="2400" dirty="0">
                <a:latin typeface="+mj-ea"/>
                <a:ea typeface="+mj-ea"/>
              </a:rPr>
              <a:t>(</a:t>
            </a:r>
            <a:r>
              <a:rPr lang="zh-TW" altLang="en-US" sz="2400" dirty="0">
                <a:latin typeface="+mj-ea"/>
                <a:ea typeface="+mj-ea"/>
              </a:rPr>
              <a:t>謝欣芷 </a:t>
            </a:r>
            <a:r>
              <a:rPr lang="en-US" altLang="zh-TW" sz="2400" dirty="0">
                <a:latin typeface="+mj-ea"/>
                <a:ea typeface="+mj-ea"/>
              </a:rPr>
              <a:t>- </a:t>
            </a:r>
            <a:r>
              <a:rPr lang="zh-TW" altLang="en-US" sz="2400" dirty="0">
                <a:latin typeface="+mj-ea"/>
                <a:ea typeface="+mj-ea"/>
              </a:rPr>
              <a:t>吃飯了</a:t>
            </a:r>
            <a:r>
              <a:rPr lang="en-US" altLang="zh-TW" sz="2400" dirty="0">
                <a:latin typeface="+mj-ea"/>
                <a:ea typeface="+mj-ea"/>
              </a:rPr>
              <a:t>)</a:t>
            </a:r>
          </a:p>
          <a:p>
            <a:r>
              <a:rPr lang="en-US" altLang="zh-TW" sz="2400" dirty="0">
                <a:latin typeface="+mj-ea"/>
                <a:ea typeface="+mj-ea"/>
                <a:hlinkClick r:id="rId6"/>
              </a:rPr>
              <a:t>https://www.youtube.com/watch?v=Zwh5YhITPFI</a:t>
            </a:r>
            <a:endParaRPr lang="en-US" altLang="zh-TW" sz="2400" dirty="0">
              <a:latin typeface="+mj-ea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  <a:ea typeface="微軟正黑體"/>
              </a:rPr>
              <a:t>董氏基金會食品營養中心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  <a:ea typeface="微軟正黑體"/>
              </a:rPr>
              <a:t>-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  <a:ea typeface="微軟正黑體"/>
              </a:rPr>
              <a:t>學校午餐系列影片</a:t>
            </a:r>
            <a:endParaRPr lang="en-US" altLang="zh-TW" sz="2400" dirty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r>
              <a:rPr lang="en-US" altLang="zh-TW" sz="1600" dirty="0">
                <a:hlinkClick r:id="rId7"/>
              </a:rPr>
              <a:t>https://www.youtube.com/watch?v=PubZMSYM2pE&amp;list=PLZGmuFuk0pSNDbzV1toEZslr3vq_GiReU</a:t>
            </a:r>
            <a:endParaRPr lang="en-US" altLang="zh-TW" sz="1600" dirty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+mj-ea"/>
                <a:ea typeface="+mj-ea"/>
              </a:rPr>
              <a:t>營養運動會</a:t>
            </a:r>
            <a:endParaRPr lang="en-US" altLang="zh-TW" sz="2400" dirty="0">
              <a:latin typeface="+mj-ea"/>
              <a:ea typeface="+mj-ea"/>
            </a:endParaRPr>
          </a:p>
          <a:p>
            <a:r>
              <a:rPr lang="en-US" altLang="zh-TW" sz="2400" dirty="0">
                <a:latin typeface="+mj-ea"/>
                <a:ea typeface="+mj-ea"/>
                <a:hlinkClick r:id="rId8"/>
              </a:rPr>
              <a:t>https://www.youtube.com/watch?v=shvMd47Hyf8</a:t>
            </a:r>
            <a:endParaRPr lang="en-US" altLang="zh-TW" sz="2400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C36D9-FA52-4719-A458-A12FDD211400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1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12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3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1|1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6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293TGp_education_light</Template>
  <TotalTime>4683</TotalTime>
  <Words>3378</Words>
  <Application>Microsoft Office PowerPoint</Application>
  <PresentationFormat>如螢幕大小 (4:3)</PresentationFormat>
  <Paragraphs>302</Paragraphs>
  <Slides>100</Slides>
  <Notes>89</Notes>
  <HiddenSlides>28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100</vt:i4>
      </vt:variant>
    </vt:vector>
  </HeadingPairs>
  <TitlesOfParts>
    <vt:vector size="111" baseType="lpstr">
      <vt:lpstr>jf open 粉圓 1.0</vt:lpstr>
      <vt:lpstr>SetoFont</vt:lpstr>
      <vt:lpstr>文鼎海報體</vt:lpstr>
      <vt:lpstr>華康中圓體</vt:lpstr>
      <vt:lpstr>微軟正黑體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MLSD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吃全穀顧健康</dc:title>
  <dc:creator>USER</dc:creator>
  <cp:lastModifiedBy>董氏-芷欣</cp:lastModifiedBy>
  <cp:revision>443</cp:revision>
  <dcterms:created xsi:type="dcterms:W3CDTF">2011-07-18T07:37:29Z</dcterms:created>
  <dcterms:modified xsi:type="dcterms:W3CDTF">2020-08-24T03:13:09Z</dcterms:modified>
</cp:coreProperties>
</file>